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4"/>
  </p:notesMasterIdLst>
  <p:sldIdLst>
    <p:sldId id="274" r:id="rId2"/>
    <p:sldId id="478" r:id="rId3"/>
    <p:sldId id="484" r:id="rId4"/>
    <p:sldId id="479" r:id="rId5"/>
    <p:sldId id="480" r:id="rId6"/>
    <p:sldId id="481" r:id="rId7"/>
    <p:sldId id="485" r:id="rId8"/>
    <p:sldId id="486" r:id="rId9"/>
    <p:sldId id="487" r:id="rId10"/>
    <p:sldId id="483" r:id="rId11"/>
    <p:sldId id="482" r:id="rId12"/>
    <p:sldId id="477" r:id="rId13"/>
  </p:sldIdLst>
  <p:sldSz cx="9144000" cy="6858000" type="screen4x3"/>
  <p:notesSz cx="6858000" cy="9239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913">
          <p15:clr>
            <a:srgbClr val="A4A3A4"/>
          </p15:clr>
        </p15:guide>
        <p15:guide id="2" pos="281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7F26"/>
    <a:srgbClr val="6E8778"/>
    <a:srgbClr val="8A0000"/>
    <a:srgbClr val="6E877A"/>
    <a:srgbClr val="BEA856"/>
    <a:srgbClr val="99FF66"/>
    <a:srgbClr val="008000"/>
    <a:srgbClr val="EAEA2E"/>
    <a:srgbClr val="02029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5" autoAdjust="0"/>
    <p:restoredTop sz="68905" autoAdjust="0"/>
  </p:normalViewPr>
  <p:slideViewPr>
    <p:cSldViewPr>
      <p:cViewPr varScale="1">
        <p:scale>
          <a:sx n="78" d="100"/>
          <a:sy n="78" d="100"/>
        </p:scale>
        <p:origin x="1308" y="96"/>
      </p:cViewPr>
      <p:guideLst>
        <p:guide orient="horz" pos="913"/>
        <p:guide pos="2812"/>
      </p:guideLst>
    </p:cSldViewPr>
  </p:slideViewPr>
  <p:outlineViewPr>
    <p:cViewPr>
      <p:scale>
        <a:sx n="33" d="100"/>
        <a:sy n="33" d="100"/>
      </p:scale>
      <p:origin x="0" y="-48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2058" y="96"/>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416459-CD25-49C2-A3C0-01689E7BB788}"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1E006394-F98E-463B-A50F-DF8746A2B3B5}">
      <dgm:prSet/>
      <dgm:spPr/>
      <dgm:t>
        <a:bodyPr/>
        <a:lstStyle/>
        <a:p>
          <a:r>
            <a:rPr lang="en-US"/>
            <a:t>Harm natural areas</a:t>
          </a:r>
        </a:p>
      </dgm:t>
    </dgm:pt>
    <dgm:pt modelId="{6AE6CFD0-D65A-4623-98AF-C66356A0AEFE}" type="parTrans" cxnId="{1F6FD6AD-9A8D-4D43-90B8-78B215BA1D9A}">
      <dgm:prSet/>
      <dgm:spPr/>
      <dgm:t>
        <a:bodyPr/>
        <a:lstStyle/>
        <a:p>
          <a:endParaRPr lang="en-US"/>
        </a:p>
      </dgm:t>
    </dgm:pt>
    <dgm:pt modelId="{AD678710-318A-4B8C-9FEB-2EC72DCF8C91}" type="sibTrans" cxnId="{1F6FD6AD-9A8D-4D43-90B8-78B215BA1D9A}">
      <dgm:prSet/>
      <dgm:spPr/>
      <dgm:t>
        <a:bodyPr/>
        <a:lstStyle/>
        <a:p>
          <a:endParaRPr lang="en-US"/>
        </a:p>
      </dgm:t>
    </dgm:pt>
    <dgm:pt modelId="{99FAF3D5-93E2-4125-9A62-9C387E69EAF8}">
      <dgm:prSet/>
      <dgm:spPr/>
      <dgm:t>
        <a:bodyPr/>
        <a:lstStyle/>
        <a:p>
          <a:r>
            <a:rPr lang="en-US"/>
            <a:t>Crowd out native plants</a:t>
          </a:r>
        </a:p>
      </dgm:t>
    </dgm:pt>
    <dgm:pt modelId="{6E106A33-4E97-4A17-9332-8B94A552F195}" type="parTrans" cxnId="{61E1D390-2E81-44AD-ACC1-54B514673B8A}">
      <dgm:prSet/>
      <dgm:spPr/>
      <dgm:t>
        <a:bodyPr/>
        <a:lstStyle/>
        <a:p>
          <a:endParaRPr lang="en-US"/>
        </a:p>
      </dgm:t>
    </dgm:pt>
    <dgm:pt modelId="{661444F6-E5DC-41D3-9170-8025809D0EE7}" type="sibTrans" cxnId="{61E1D390-2E81-44AD-ACC1-54B514673B8A}">
      <dgm:prSet/>
      <dgm:spPr/>
      <dgm:t>
        <a:bodyPr/>
        <a:lstStyle/>
        <a:p>
          <a:endParaRPr lang="en-US"/>
        </a:p>
      </dgm:t>
    </dgm:pt>
    <dgm:pt modelId="{F14195FB-8790-4D8C-B550-137EAA9F8FA5}">
      <dgm:prSet/>
      <dgm:spPr/>
      <dgm:t>
        <a:bodyPr/>
        <a:lstStyle/>
        <a:p>
          <a:r>
            <a:rPr lang="en-US"/>
            <a:t>Drastically reduce productivity of farm &amp; rangelands</a:t>
          </a:r>
        </a:p>
      </dgm:t>
    </dgm:pt>
    <dgm:pt modelId="{00B243A9-0167-4B31-ABDA-8C6D44EFCF01}" type="parTrans" cxnId="{E1BE93CB-038C-4440-AE5A-16BD31B20752}">
      <dgm:prSet/>
      <dgm:spPr/>
      <dgm:t>
        <a:bodyPr/>
        <a:lstStyle/>
        <a:p>
          <a:endParaRPr lang="en-US"/>
        </a:p>
      </dgm:t>
    </dgm:pt>
    <dgm:pt modelId="{B19C7546-1BF7-4FFD-BD92-014EF79C728B}" type="sibTrans" cxnId="{E1BE93CB-038C-4440-AE5A-16BD31B20752}">
      <dgm:prSet/>
      <dgm:spPr/>
      <dgm:t>
        <a:bodyPr/>
        <a:lstStyle/>
        <a:p>
          <a:endParaRPr lang="en-US"/>
        </a:p>
      </dgm:t>
    </dgm:pt>
    <dgm:pt modelId="{122F1B49-8143-485C-8DD8-9B6A64493253}">
      <dgm:prSet/>
      <dgm:spPr/>
      <dgm:t>
        <a:bodyPr/>
        <a:lstStyle/>
        <a:p>
          <a:r>
            <a:rPr lang="en-US"/>
            <a:t>Affect water supply, fire safety, and wildlife habitat</a:t>
          </a:r>
        </a:p>
      </dgm:t>
    </dgm:pt>
    <dgm:pt modelId="{838AF568-0493-43D5-903C-F48EE6F77D19}" type="parTrans" cxnId="{758D33DF-4778-4CF4-887C-B4416373DFCB}">
      <dgm:prSet/>
      <dgm:spPr/>
      <dgm:t>
        <a:bodyPr/>
        <a:lstStyle/>
        <a:p>
          <a:endParaRPr lang="en-US"/>
        </a:p>
      </dgm:t>
    </dgm:pt>
    <dgm:pt modelId="{3C6B43B1-B63A-4777-9704-E827C4514F64}" type="sibTrans" cxnId="{758D33DF-4778-4CF4-887C-B4416373DFCB}">
      <dgm:prSet/>
      <dgm:spPr/>
      <dgm:t>
        <a:bodyPr/>
        <a:lstStyle/>
        <a:p>
          <a:endParaRPr lang="en-US"/>
        </a:p>
      </dgm:t>
    </dgm:pt>
    <dgm:pt modelId="{C89AB13A-D741-4552-A43F-0D96EE9B7D8A}">
      <dgm:prSet/>
      <dgm:spPr/>
      <dgm:t>
        <a:bodyPr/>
        <a:lstStyle/>
        <a:p>
          <a:r>
            <a:rPr lang="en-US"/>
            <a:t>Cause billions of dollars in damage annually across the U.S.</a:t>
          </a:r>
        </a:p>
      </dgm:t>
    </dgm:pt>
    <dgm:pt modelId="{0140AF45-C31D-47D1-91FF-04E5E0064D31}" type="parTrans" cxnId="{F7FAC067-E97E-4E91-A3BB-E3E9200DCAA8}">
      <dgm:prSet/>
      <dgm:spPr/>
      <dgm:t>
        <a:bodyPr/>
        <a:lstStyle/>
        <a:p>
          <a:endParaRPr lang="en-US"/>
        </a:p>
      </dgm:t>
    </dgm:pt>
    <dgm:pt modelId="{E67C9486-0970-429E-A79C-E8A6E94E3E2C}" type="sibTrans" cxnId="{F7FAC067-E97E-4E91-A3BB-E3E9200DCAA8}">
      <dgm:prSet/>
      <dgm:spPr/>
      <dgm:t>
        <a:bodyPr/>
        <a:lstStyle/>
        <a:p>
          <a:endParaRPr lang="en-US"/>
        </a:p>
      </dgm:t>
    </dgm:pt>
    <dgm:pt modelId="{2AE5F86F-B177-4881-B400-013BA432B4A3}" type="pres">
      <dgm:prSet presAssocID="{50416459-CD25-49C2-A3C0-01689E7BB788}" presName="root" presStyleCnt="0">
        <dgm:presLayoutVars>
          <dgm:dir/>
          <dgm:resizeHandles val="exact"/>
        </dgm:presLayoutVars>
      </dgm:prSet>
      <dgm:spPr/>
    </dgm:pt>
    <dgm:pt modelId="{03D95BB4-4710-4E63-A403-60F1E29480E2}" type="pres">
      <dgm:prSet presAssocID="{1E006394-F98E-463B-A50F-DF8746A2B3B5}" presName="compNode" presStyleCnt="0"/>
      <dgm:spPr/>
    </dgm:pt>
    <dgm:pt modelId="{81404B3B-030A-42DF-BE3C-ECAC577DCD59}" type="pres">
      <dgm:prSet presAssocID="{1E006394-F98E-463B-A50F-DF8746A2B3B5}" presName="bgRect" presStyleLbl="bgShp" presStyleIdx="0" presStyleCnt="5"/>
      <dgm:spPr/>
    </dgm:pt>
    <dgm:pt modelId="{D12CB935-B1D8-4545-A9D8-2B25B4599E91}" type="pres">
      <dgm:prSet presAssocID="{1E006394-F98E-463B-A50F-DF8746A2B3B5}"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duous tree"/>
        </a:ext>
      </dgm:extLst>
    </dgm:pt>
    <dgm:pt modelId="{E87455D0-7B8B-428D-B9D6-E3BD7523D0B2}" type="pres">
      <dgm:prSet presAssocID="{1E006394-F98E-463B-A50F-DF8746A2B3B5}" presName="spaceRect" presStyleCnt="0"/>
      <dgm:spPr/>
    </dgm:pt>
    <dgm:pt modelId="{4522D39F-C719-44FF-8E78-0A0BFE7027CB}" type="pres">
      <dgm:prSet presAssocID="{1E006394-F98E-463B-A50F-DF8746A2B3B5}" presName="parTx" presStyleLbl="revTx" presStyleIdx="0" presStyleCnt="5">
        <dgm:presLayoutVars>
          <dgm:chMax val="0"/>
          <dgm:chPref val="0"/>
        </dgm:presLayoutVars>
      </dgm:prSet>
      <dgm:spPr/>
    </dgm:pt>
    <dgm:pt modelId="{8EDEC38D-DF00-424A-AF78-0283CA798473}" type="pres">
      <dgm:prSet presAssocID="{AD678710-318A-4B8C-9FEB-2EC72DCF8C91}" presName="sibTrans" presStyleCnt="0"/>
      <dgm:spPr/>
    </dgm:pt>
    <dgm:pt modelId="{84A6B70B-41C0-4730-A8C1-47993941831D}" type="pres">
      <dgm:prSet presAssocID="{99FAF3D5-93E2-4125-9A62-9C387E69EAF8}" presName="compNode" presStyleCnt="0"/>
      <dgm:spPr/>
    </dgm:pt>
    <dgm:pt modelId="{5A428B0C-7D54-43E6-8FFB-CC7748B79B01}" type="pres">
      <dgm:prSet presAssocID="{99FAF3D5-93E2-4125-9A62-9C387E69EAF8}" presName="bgRect" presStyleLbl="bgShp" presStyleIdx="1" presStyleCnt="5"/>
      <dgm:spPr/>
    </dgm:pt>
    <dgm:pt modelId="{6519ADDE-EB44-49A3-BC42-C277AA3CE67F}" type="pres">
      <dgm:prSet presAssocID="{99FAF3D5-93E2-4125-9A62-9C387E69EAF8}"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ir tree"/>
        </a:ext>
      </dgm:extLst>
    </dgm:pt>
    <dgm:pt modelId="{D1B869A7-5FDC-4D9F-8692-54FC02A15E74}" type="pres">
      <dgm:prSet presAssocID="{99FAF3D5-93E2-4125-9A62-9C387E69EAF8}" presName="spaceRect" presStyleCnt="0"/>
      <dgm:spPr/>
    </dgm:pt>
    <dgm:pt modelId="{AC30A355-90AA-4CEF-B09F-6F0EE52D5DD9}" type="pres">
      <dgm:prSet presAssocID="{99FAF3D5-93E2-4125-9A62-9C387E69EAF8}" presName="parTx" presStyleLbl="revTx" presStyleIdx="1" presStyleCnt="5">
        <dgm:presLayoutVars>
          <dgm:chMax val="0"/>
          <dgm:chPref val="0"/>
        </dgm:presLayoutVars>
      </dgm:prSet>
      <dgm:spPr/>
    </dgm:pt>
    <dgm:pt modelId="{77C303EF-A27A-4270-9197-267A2A031E43}" type="pres">
      <dgm:prSet presAssocID="{661444F6-E5DC-41D3-9170-8025809D0EE7}" presName="sibTrans" presStyleCnt="0"/>
      <dgm:spPr/>
    </dgm:pt>
    <dgm:pt modelId="{B236F8EC-2DF0-4267-A45F-A000B67E821E}" type="pres">
      <dgm:prSet presAssocID="{F14195FB-8790-4D8C-B550-137EAA9F8FA5}" presName="compNode" presStyleCnt="0"/>
      <dgm:spPr/>
    </dgm:pt>
    <dgm:pt modelId="{CB3F18CB-A5CF-4A9D-AF44-E74C5E65950D}" type="pres">
      <dgm:prSet presAssocID="{F14195FB-8790-4D8C-B550-137EAA9F8FA5}" presName="bgRect" presStyleLbl="bgShp" presStyleIdx="2" presStyleCnt="5"/>
      <dgm:spPr/>
    </dgm:pt>
    <dgm:pt modelId="{08FA8B81-44EA-4D24-9964-93A12995038D}" type="pres">
      <dgm:prSet presAssocID="{F14195FB-8790-4D8C-B550-137EAA9F8FA5}"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lant"/>
        </a:ext>
      </dgm:extLst>
    </dgm:pt>
    <dgm:pt modelId="{F4D472FA-9722-4C27-92FF-1529504C0167}" type="pres">
      <dgm:prSet presAssocID="{F14195FB-8790-4D8C-B550-137EAA9F8FA5}" presName="spaceRect" presStyleCnt="0"/>
      <dgm:spPr/>
    </dgm:pt>
    <dgm:pt modelId="{048AB259-2F27-4AC4-9DEF-6A63C093EBC5}" type="pres">
      <dgm:prSet presAssocID="{F14195FB-8790-4D8C-B550-137EAA9F8FA5}" presName="parTx" presStyleLbl="revTx" presStyleIdx="2" presStyleCnt="5">
        <dgm:presLayoutVars>
          <dgm:chMax val="0"/>
          <dgm:chPref val="0"/>
        </dgm:presLayoutVars>
      </dgm:prSet>
      <dgm:spPr/>
    </dgm:pt>
    <dgm:pt modelId="{B496E5FC-88A0-4AA4-BEED-E7E2118089EE}" type="pres">
      <dgm:prSet presAssocID="{B19C7546-1BF7-4FFD-BD92-014EF79C728B}" presName="sibTrans" presStyleCnt="0"/>
      <dgm:spPr/>
    </dgm:pt>
    <dgm:pt modelId="{F1307895-1A19-4E5B-B76A-22FCCD6E8E56}" type="pres">
      <dgm:prSet presAssocID="{122F1B49-8143-485C-8DD8-9B6A64493253}" presName="compNode" presStyleCnt="0"/>
      <dgm:spPr/>
    </dgm:pt>
    <dgm:pt modelId="{06D93D97-E35F-4FC0-919F-A40C87B68B71}" type="pres">
      <dgm:prSet presAssocID="{122F1B49-8143-485C-8DD8-9B6A64493253}" presName="bgRect" presStyleLbl="bgShp" presStyleIdx="3" presStyleCnt="5"/>
      <dgm:spPr/>
    </dgm:pt>
    <dgm:pt modelId="{742ECAE8-BD55-4FA7-AC1E-D44CBF33CC4D}" type="pres">
      <dgm:prSet presAssocID="{122F1B49-8143-485C-8DD8-9B6A64493253}"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ire"/>
        </a:ext>
      </dgm:extLst>
    </dgm:pt>
    <dgm:pt modelId="{54AE459C-5E23-45A8-AD3C-BE8CB675A734}" type="pres">
      <dgm:prSet presAssocID="{122F1B49-8143-485C-8DD8-9B6A64493253}" presName="spaceRect" presStyleCnt="0"/>
      <dgm:spPr/>
    </dgm:pt>
    <dgm:pt modelId="{EA41A672-92CA-4D90-83D5-8F1BB413BC3B}" type="pres">
      <dgm:prSet presAssocID="{122F1B49-8143-485C-8DD8-9B6A64493253}" presName="parTx" presStyleLbl="revTx" presStyleIdx="3" presStyleCnt="5">
        <dgm:presLayoutVars>
          <dgm:chMax val="0"/>
          <dgm:chPref val="0"/>
        </dgm:presLayoutVars>
      </dgm:prSet>
      <dgm:spPr/>
    </dgm:pt>
    <dgm:pt modelId="{D402C49E-5003-4D13-AE8C-DB2A68FA17A7}" type="pres">
      <dgm:prSet presAssocID="{3C6B43B1-B63A-4777-9704-E827C4514F64}" presName="sibTrans" presStyleCnt="0"/>
      <dgm:spPr/>
    </dgm:pt>
    <dgm:pt modelId="{3AECAB84-FFF0-407B-B8D3-882C040FC179}" type="pres">
      <dgm:prSet presAssocID="{C89AB13A-D741-4552-A43F-0D96EE9B7D8A}" presName="compNode" presStyleCnt="0"/>
      <dgm:spPr/>
    </dgm:pt>
    <dgm:pt modelId="{D469D54F-2F78-4C43-AD57-1D4E0F6CBD62}" type="pres">
      <dgm:prSet presAssocID="{C89AB13A-D741-4552-A43F-0D96EE9B7D8A}" presName="bgRect" presStyleLbl="bgShp" presStyleIdx="4" presStyleCnt="5"/>
      <dgm:spPr/>
    </dgm:pt>
    <dgm:pt modelId="{DE739B9C-F352-4CA8-A0D5-44F87C9DD5EE}" type="pres">
      <dgm:prSet presAssocID="{C89AB13A-D741-4552-A43F-0D96EE9B7D8A}"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oney"/>
        </a:ext>
      </dgm:extLst>
    </dgm:pt>
    <dgm:pt modelId="{4A458592-BCF3-4E50-8BFB-688BC3AB8D6F}" type="pres">
      <dgm:prSet presAssocID="{C89AB13A-D741-4552-A43F-0D96EE9B7D8A}" presName="spaceRect" presStyleCnt="0"/>
      <dgm:spPr/>
    </dgm:pt>
    <dgm:pt modelId="{69778F9E-1885-459C-88B6-27C24D2CA624}" type="pres">
      <dgm:prSet presAssocID="{C89AB13A-D741-4552-A43F-0D96EE9B7D8A}" presName="parTx" presStyleLbl="revTx" presStyleIdx="4" presStyleCnt="5">
        <dgm:presLayoutVars>
          <dgm:chMax val="0"/>
          <dgm:chPref val="0"/>
        </dgm:presLayoutVars>
      </dgm:prSet>
      <dgm:spPr/>
    </dgm:pt>
  </dgm:ptLst>
  <dgm:cxnLst>
    <dgm:cxn modelId="{B7051D2D-F2B5-4051-BC8C-AA9A9B7F057C}" type="presOf" srcId="{50416459-CD25-49C2-A3C0-01689E7BB788}" destId="{2AE5F86F-B177-4881-B400-013BA432B4A3}" srcOrd="0" destOrd="0" presId="urn:microsoft.com/office/officeart/2018/2/layout/IconVerticalSolidList"/>
    <dgm:cxn modelId="{F7FAC067-E97E-4E91-A3BB-E3E9200DCAA8}" srcId="{50416459-CD25-49C2-A3C0-01689E7BB788}" destId="{C89AB13A-D741-4552-A43F-0D96EE9B7D8A}" srcOrd="4" destOrd="0" parTransId="{0140AF45-C31D-47D1-91FF-04E5E0064D31}" sibTransId="{E67C9486-0970-429E-A79C-E8A6E94E3E2C}"/>
    <dgm:cxn modelId="{F4AD7251-9012-4308-A5E4-CCA31E4B9FAD}" type="presOf" srcId="{122F1B49-8143-485C-8DD8-9B6A64493253}" destId="{EA41A672-92CA-4D90-83D5-8F1BB413BC3B}" srcOrd="0" destOrd="0" presId="urn:microsoft.com/office/officeart/2018/2/layout/IconVerticalSolidList"/>
    <dgm:cxn modelId="{31BAEC72-1578-42AA-AD9E-EB32F6246784}" type="presOf" srcId="{99FAF3D5-93E2-4125-9A62-9C387E69EAF8}" destId="{AC30A355-90AA-4CEF-B09F-6F0EE52D5DD9}" srcOrd="0" destOrd="0" presId="urn:microsoft.com/office/officeart/2018/2/layout/IconVerticalSolidList"/>
    <dgm:cxn modelId="{19969689-9B9B-4603-AFFC-6F4A3BB2CCBE}" type="presOf" srcId="{C89AB13A-D741-4552-A43F-0D96EE9B7D8A}" destId="{69778F9E-1885-459C-88B6-27C24D2CA624}" srcOrd="0" destOrd="0" presId="urn:microsoft.com/office/officeart/2018/2/layout/IconVerticalSolidList"/>
    <dgm:cxn modelId="{85C50F90-FFE2-46F0-B6B1-753412E44215}" type="presOf" srcId="{F14195FB-8790-4D8C-B550-137EAA9F8FA5}" destId="{048AB259-2F27-4AC4-9DEF-6A63C093EBC5}" srcOrd="0" destOrd="0" presId="urn:microsoft.com/office/officeart/2018/2/layout/IconVerticalSolidList"/>
    <dgm:cxn modelId="{61E1D390-2E81-44AD-ACC1-54B514673B8A}" srcId="{50416459-CD25-49C2-A3C0-01689E7BB788}" destId="{99FAF3D5-93E2-4125-9A62-9C387E69EAF8}" srcOrd="1" destOrd="0" parTransId="{6E106A33-4E97-4A17-9332-8B94A552F195}" sibTransId="{661444F6-E5DC-41D3-9170-8025809D0EE7}"/>
    <dgm:cxn modelId="{1F6FD6AD-9A8D-4D43-90B8-78B215BA1D9A}" srcId="{50416459-CD25-49C2-A3C0-01689E7BB788}" destId="{1E006394-F98E-463B-A50F-DF8746A2B3B5}" srcOrd="0" destOrd="0" parTransId="{6AE6CFD0-D65A-4623-98AF-C66356A0AEFE}" sibTransId="{AD678710-318A-4B8C-9FEB-2EC72DCF8C91}"/>
    <dgm:cxn modelId="{E1BE93CB-038C-4440-AE5A-16BD31B20752}" srcId="{50416459-CD25-49C2-A3C0-01689E7BB788}" destId="{F14195FB-8790-4D8C-B550-137EAA9F8FA5}" srcOrd="2" destOrd="0" parTransId="{00B243A9-0167-4B31-ABDA-8C6D44EFCF01}" sibTransId="{B19C7546-1BF7-4FFD-BD92-014EF79C728B}"/>
    <dgm:cxn modelId="{758D33DF-4778-4CF4-887C-B4416373DFCB}" srcId="{50416459-CD25-49C2-A3C0-01689E7BB788}" destId="{122F1B49-8143-485C-8DD8-9B6A64493253}" srcOrd="3" destOrd="0" parTransId="{838AF568-0493-43D5-903C-F48EE6F77D19}" sibTransId="{3C6B43B1-B63A-4777-9704-E827C4514F64}"/>
    <dgm:cxn modelId="{599FD8EE-9038-4A04-A364-E7153DB8E172}" type="presOf" srcId="{1E006394-F98E-463B-A50F-DF8746A2B3B5}" destId="{4522D39F-C719-44FF-8E78-0A0BFE7027CB}" srcOrd="0" destOrd="0" presId="urn:microsoft.com/office/officeart/2018/2/layout/IconVerticalSolidList"/>
    <dgm:cxn modelId="{D262DE27-E545-4348-AB10-ECE1FC159100}" type="presParOf" srcId="{2AE5F86F-B177-4881-B400-013BA432B4A3}" destId="{03D95BB4-4710-4E63-A403-60F1E29480E2}" srcOrd="0" destOrd="0" presId="urn:microsoft.com/office/officeart/2018/2/layout/IconVerticalSolidList"/>
    <dgm:cxn modelId="{96F85B9F-FFE6-4D1F-9AE4-2ECA62C6E5EE}" type="presParOf" srcId="{03D95BB4-4710-4E63-A403-60F1E29480E2}" destId="{81404B3B-030A-42DF-BE3C-ECAC577DCD59}" srcOrd="0" destOrd="0" presId="urn:microsoft.com/office/officeart/2018/2/layout/IconVerticalSolidList"/>
    <dgm:cxn modelId="{D1E6499B-B585-4619-9E80-680F3374723B}" type="presParOf" srcId="{03D95BB4-4710-4E63-A403-60F1E29480E2}" destId="{D12CB935-B1D8-4545-A9D8-2B25B4599E91}" srcOrd="1" destOrd="0" presId="urn:microsoft.com/office/officeart/2018/2/layout/IconVerticalSolidList"/>
    <dgm:cxn modelId="{4475BFB1-DBBF-4C78-869B-2DA427E7E157}" type="presParOf" srcId="{03D95BB4-4710-4E63-A403-60F1E29480E2}" destId="{E87455D0-7B8B-428D-B9D6-E3BD7523D0B2}" srcOrd="2" destOrd="0" presId="urn:microsoft.com/office/officeart/2018/2/layout/IconVerticalSolidList"/>
    <dgm:cxn modelId="{FAB13B9D-4216-4A6F-A86E-7F1CD714958A}" type="presParOf" srcId="{03D95BB4-4710-4E63-A403-60F1E29480E2}" destId="{4522D39F-C719-44FF-8E78-0A0BFE7027CB}" srcOrd="3" destOrd="0" presId="urn:microsoft.com/office/officeart/2018/2/layout/IconVerticalSolidList"/>
    <dgm:cxn modelId="{E13D8871-C568-4BB4-AAD6-834207B718E9}" type="presParOf" srcId="{2AE5F86F-B177-4881-B400-013BA432B4A3}" destId="{8EDEC38D-DF00-424A-AF78-0283CA798473}" srcOrd="1" destOrd="0" presId="urn:microsoft.com/office/officeart/2018/2/layout/IconVerticalSolidList"/>
    <dgm:cxn modelId="{B8ED5ABB-B13F-4395-8577-5736FB13D755}" type="presParOf" srcId="{2AE5F86F-B177-4881-B400-013BA432B4A3}" destId="{84A6B70B-41C0-4730-A8C1-47993941831D}" srcOrd="2" destOrd="0" presId="urn:microsoft.com/office/officeart/2018/2/layout/IconVerticalSolidList"/>
    <dgm:cxn modelId="{164DD0E6-8D43-4483-833A-0F8F8D2D364E}" type="presParOf" srcId="{84A6B70B-41C0-4730-A8C1-47993941831D}" destId="{5A428B0C-7D54-43E6-8FFB-CC7748B79B01}" srcOrd="0" destOrd="0" presId="urn:microsoft.com/office/officeart/2018/2/layout/IconVerticalSolidList"/>
    <dgm:cxn modelId="{B677B8A0-A1A5-40F5-B461-6983DEFC7B1D}" type="presParOf" srcId="{84A6B70B-41C0-4730-A8C1-47993941831D}" destId="{6519ADDE-EB44-49A3-BC42-C277AA3CE67F}" srcOrd="1" destOrd="0" presId="urn:microsoft.com/office/officeart/2018/2/layout/IconVerticalSolidList"/>
    <dgm:cxn modelId="{DAAE9F85-15C3-4A68-BC70-1933F7FF3CC6}" type="presParOf" srcId="{84A6B70B-41C0-4730-A8C1-47993941831D}" destId="{D1B869A7-5FDC-4D9F-8692-54FC02A15E74}" srcOrd="2" destOrd="0" presId="urn:microsoft.com/office/officeart/2018/2/layout/IconVerticalSolidList"/>
    <dgm:cxn modelId="{EA693588-FAAC-412E-A636-9F489890254A}" type="presParOf" srcId="{84A6B70B-41C0-4730-A8C1-47993941831D}" destId="{AC30A355-90AA-4CEF-B09F-6F0EE52D5DD9}" srcOrd="3" destOrd="0" presId="urn:microsoft.com/office/officeart/2018/2/layout/IconVerticalSolidList"/>
    <dgm:cxn modelId="{D022F3C5-0B9A-45CD-B1A4-9364F3E74682}" type="presParOf" srcId="{2AE5F86F-B177-4881-B400-013BA432B4A3}" destId="{77C303EF-A27A-4270-9197-267A2A031E43}" srcOrd="3" destOrd="0" presId="urn:microsoft.com/office/officeart/2018/2/layout/IconVerticalSolidList"/>
    <dgm:cxn modelId="{EB49FCCB-B9D9-40D4-B3BF-0CA60F3A1784}" type="presParOf" srcId="{2AE5F86F-B177-4881-B400-013BA432B4A3}" destId="{B236F8EC-2DF0-4267-A45F-A000B67E821E}" srcOrd="4" destOrd="0" presId="urn:microsoft.com/office/officeart/2018/2/layout/IconVerticalSolidList"/>
    <dgm:cxn modelId="{7854FBE1-9B92-4FAF-BD66-F7E1F4B2C98D}" type="presParOf" srcId="{B236F8EC-2DF0-4267-A45F-A000B67E821E}" destId="{CB3F18CB-A5CF-4A9D-AF44-E74C5E65950D}" srcOrd="0" destOrd="0" presId="urn:microsoft.com/office/officeart/2018/2/layout/IconVerticalSolidList"/>
    <dgm:cxn modelId="{4FEBE6E6-FDCF-4746-A033-15EC10E667D8}" type="presParOf" srcId="{B236F8EC-2DF0-4267-A45F-A000B67E821E}" destId="{08FA8B81-44EA-4D24-9964-93A12995038D}" srcOrd="1" destOrd="0" presId="urn:microsoft.com/office/officeart/2018/2/layout/IconVerticalSolidList"/>
    <dgm:cxn modelId="{01025E01-7C19-41E9-838F-24FE5D71E5E3}" type="presParOf" srcId="{B236F8EC-2DF0-4267-A45F-A000B67E821E}" destId="{F4D472FA-9722-4C27-92FF-1529504C0167}" srcOrd="2" destOrd="0" presId="urn:microsoft.com/office/officeart/2018/2/layout/IconVerticalSolidList"/>
    <dgm:cxn modelId="{EB68D8D9-DBC5-4AD0-B854-70D4AF61070C}" type="presParOf" srcId="{B236F8EC-2DF0-4267-A45F-A000B67E821E}" destId="{048AB259-2F27-4AC4-9DEF-6A63C093EBC5}" srcOrd="3" destOrd="0" presId="urn:microsoft.com/office/officeart/2018/2/layout/IconVerticalSolidList"/>
    <dgm:cxn modelId="{A4E0BD22-A4FF-4D34-9C0A-C332CBA1A5E9}" type="presParOf" srcId="{2AE5F86F-B177-4881-B400-013BA432B4A3}" destId="{B496E5FC-88A0-4AA4-BEED-E7E2118089EE}" srcOrd="5" destOrd="0" presId="urn:microsoft.com/office/officeart/2018/2/layout/IconVerticalSolidList"/>
    <dgm:cxn modelId="{E0957D1C-877C-4E64-93A9-9F9408E7E128}" type="presParOf" srcId="{2AE5F86F-B177-4881-B400-013BA432B4A3}" destId="{F1307895-1A19-4E5B-B76A-22FCCD6E8E56}" srcOrd="6" destOrd="0" presId="urn:microsoft.com/office/officeart/2018/2/layout/IconVerticalSolidList"/>
    <dgm:cxn modelId="{F8F21759-863C-46FF-82FD-CFCB2378BF63}" type="presParOf" srcId="{F1307895-1A19-4E5B-B76A-22FCCD6E8E56}" destId="{06D93D97-E35F-4FC0-919F-A40C87B68B71}" srcOrd="0" destOrd="0" presId="urn:microsoft.com/office/officeart/2018/2/layout/IconVerticalSolidList"/>
    <dgm:cxn modelId="{2E7F2881-011A-4E69-B809-8AD2B2765DA4}" type="presParOf" srcId="{F1307895-1A19-4E5B-B76A-22FCCD6E8E56}" destId="{742ECAE8-BD55-4FA7-AC1E-D44CBF33CC4D}" srcOrd="1" destOrd="0" presId="urn:microsoft.com/office/officeart/2018/2/layout/IconVerticalSolidList"/>
    <dgm:cxn modelId="{4856CC5B-8B2B-482B-8A15-2A9D223AA1A0}" type="presParOf" srcId="{F1307895-1A19-4E5B-B76A-22FCCD6E8E56}" destId="{54AE459C-5E23-45A8-AD3C-BE8CB675A734}" srcOrd="2" destOrd="0" presId="urn:microsoft.com/office/officeart/2018/2/layout/IconVerticalSolidList"/>
    <dgm:cxn modelId="{8974F49C-4CE0-4C77-AF0B-A7D3F3CC94ED}" type="presParOf" srcId="{F1307895-1A19-4E5B-B76A-22FCCD6E8E56}" destId="{EA41A672-92CA-4D90-83D5-8F1BB413BC3B}" srcOrd="3" destOrd="0" presId="urn:microsoft.com/office/officeart/2018/2/layout/IconVerticalSolidList"/>
    <dgm:cxn modelId="{A9EDBC55-5585-4368-A3D9-B5EB71FDBA84}" type="presParOf" srcId="{2AE5F86F-B177-4881-B400-013BA432B4A3}" destId="{D402C49E-5003-4D13-AE8C-DB2A68FA17A7}" srcOrd="7" destOrd="0" presId="urn:microsoft.com/office/officeart/2018/2/layout/IconVerticalSolidList"/>
    <dgm:cxn modelId="{BFE19CAF-0248-4C42-82B1-0A32C7F65C34}" type="presParOf" srcId="{2AE5F86F-B177-4881-B400-013BA432B4A3}" destId="{3AECAB84-FFF0-407B-B8D3-882C040FC179}" srcOrd="8" destOrd="0" presId="urn:microsoft.com/office/officeart/2018/2/layout/IconVerticalSolidList"/>
    <dgm:cxn modelId="{21D30820-AE27-453A-B01F-A0BCC5651C3C}" type="presParOf" srcId="{3AECAB84-FFF0-407B-B8D3-882C040FC179}" destId="{D469D54F-2F78-4C43-AD57-1D4E0F6CBD62}" srcOrd="0" destOrd="0" presId="urn:microsoft.com/office/officeart/2018/2/layout/IconVerticalSolidList"/>
    <dgm:cxn modelId="{E96B5638-5690-4CB9-84EF-6CEDCD612245}" type="presParOf" srcId="{3AECAB84-FFF0-407B-B8D3-882C040FC179}" destId="{DE739B9C-F352-4CA8-A0D5-44F87C9DD5EE}" srcOrd="1" destOrd="0" presId="urn:microsoft.com/office/officeart/2018/2/layout/IconVerticalSolidList"/>
    <dgm:cxn modelId="{FA489B36-FCAB-4FCD-A474-CF4421C5E6F4}" type="presParOf" srcId="{3AECAB84-FFF0-407B-B8D3-882C040FC179}" destId="{4A458592-BCF3-4E50-8BFB-688BC3AB8D6F}" srcOrd="2" destOrd="0" presId="urn:microsoft.com/office/officeart/2018/2/layout/IconVerticalSolidList"/>
    <dgm:cxn modelId="{CA55D84F-0600-4EF8-83CF-1690C2157F06}" type="presParOf" srcId="{3AECAB84-FFF0-407B-B8D3-882C040FC179}" destId="{69778F9E-1885-459C-88B6-27C24D2CA62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04B3B-030A-42DF-BE3C-ECAC577DCD59}">
      <dsp:nvSpPr>
        <dsp:cNvPr id="0" name=""/>
        <dsp:cNvSpPr/>
      </dsp:nvSpPr>
      <dsp:spPr>
        <a:xfrm>
          <a:off x="0" y="2947"/>
          <a:ext cx="4965379" cy="6278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2CB935-B1D8-4545-A9D8-2B25B4599E91}">
      <dsp:nvSpPr>
        <dsp:cNvPr id="0" name=""/>
        <dsp:cNvSpPr/>
      </dsp:nvSpPr>
      <dsp:spPr>
        <a:xfrm>
          <a:off x="189925" y="144214"/>
          <a:ext cx="345318" cy="345318"/>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522D39F-C719-44FF-8E78-0A0BFE7027CB}">
      <dsp:nvSpPr>
        <dsp:cNvPr id="0" name=""/>
        <dsp:cNvSpPr/>
      </dsp:nvSpPr>
      <dsp:spPr>
        <a:xfrm>
          <a:off x="725169" y="2947"/>
          <a:ext cx="4240209" cy="627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48" tIns="66448" rIns="66448" bIns="66448" numCol="1" spcCol="1270" anchor="ctr" anchorCtr="0">
          <a:noAutofit/>
        </a:bodyPr>
        <a:lstStyle/>
        <a:p>
          <a:pPr marL="0" lvl="0" indent="0" algn="l" defTabSz="800100">
            <a:lnSpc>
              <a:spcPct val="90000"/>
            </a:lnSpc>
            <a:spcBef>
              <a:spcPct val="0"/>
            </a:spcBef>
            <a:spcAft>
              <a:spcPct val="35000"/>
            </a:spcAft>
            <a:buNone/>
          </a:pPr>
          <a:r>
            <a:rPr lang="en-US" sz="1800" kern="1200"/>
            <a:t>Harm natural areas</a:t>
          </a:r>
        </a:p>
      </dsp:txBody>
      <dsp:txXfrm>
        <a:off x="725169" y="2947"/>
        <a:ext cx="4240209" cy="627852"/>
      </dsp:txXfrm>
    </dsp:sp>
    <dsp:sp modelId="{5A428B0C-7D54-43E6-8FFB-CC7748B79B01}">
      <dsp:nvSpPr>
        <dsp:cNvPr id="0" name=""/>
        <dsp:cNvSpPr/>
      </dsp:nvSpPr>
      <dsp:spPr>
        <a:xfrm>
          <a:off x="0" y="787763"/>
          <a:ext cx="4965379" cy="6278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19ADDE-EB44-49A3-BC42-C277AA3CE67F}">
      <dsp:nvSpPr>
        <dsp:cNvPr id="0" name=""/>
        <dsp:cNvSpPr/>
      </dsp:nvSpPr>
      <dsp:spPr>
        <a:xfrm>
          <a:off x="189925" y="929030"/>
          <a:ext cx="345318" cy="345318"/>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30A355-90AA-4CEF-B09F-6F0EE52D5DD9}">
      <dsp:nvSpPr>
        <dsp:cNvPr id="0" name=""/>
        <dsp:cNvSpPr/>
      </dsp:nvSpPr>
      <dsp:spPr>
        <a:xfrm>
          <a:off x="725169" y="787763"/>
          <a:ext cx="4240209" cy="627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48" tIns="66448" rIns="66448" bIns="66448" numCol="1" spcCol="1270" anchor="ctr" anchorCtr="0">
          <a:noAutofit/>
        </a:bodyPr>
        <a:lstStyle/>
        <a:p>
          <a:pPr marL="0" lvl="0" indent="0" algn="l" defTabSz="800100">
            <a:lnSpc>
              <a:spcPct val="90000"/>
            </a:lnSpc>
            <a:spcBef>
              <a:spcPct val="0"/>
            </a:spcBef>
            <a:spcAft>
              <a:spcPct val="35000"/>
            </a:spcAft>
            <a:buNone/>
          </a:pPr>
          <a:r>
            <a:rPr lang="en-US" sz="1800" kern="1200"/>
            <a:t>Crowd out native plants</a:t>
          </a:r>
        </a:p>
      </dsp:txBody>
      <dsp:txXfrm>
        <a:off x="725169" y="787763"/>
        <a:ext cx="4240209" cy="627852"/>
      </dsp:txXfrm>
    </dsp:sp>
    <dsp:sp modelId="{CB3F18CB-A5CF-4A9D-AF44-E74C5E65950D}">
      <dsp:nvSpPr>
        <dsp:cNvPr id="0" name=""/>
        <dsp:cNvSpPr/>
      </dsp:nvSpPr>
      <dsp:spPr>
        <a:xfrm>
          <a:off x="0" y="1572578"/>
          <a:ext cx="4965379" cy="6278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FA8B81-44EA-4D24-9964-93A12995038D}">
      <dsp:nvSpPr>
        <dsp:cNvPr id="0" name=""/>
        <dsp:cNvSpPr/>
      </dsp:nvSpPr>
      <dsp:spPr>
        <a:xfrm>
          <a:off x="189925" y="1713845"/>
          <a:ext cx="345318" cy="345318"/>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8AB259-2F27-4AC4-9DEF-6A63C093EBC5}">
      <dsp:nvSpPr>
        <dsp:cNvPr id="0" name=""/>
        <dsp:cNvSpPr/>
      </dsp:nvSpPr>
      <dsp:spPr>
        <a:xfrm>
          <a:off x="725169" y="1572578"/>
          <a:ext cx="4240209" cy="627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48" tIns="66448" rIns="66448" bIns="66448" numCol="1" spcCol="1270" anchor="ctr" anchorCtr="0">
          <a:noAutofit/>
        </a:bodyPr>
        <a:lstStyle/>
        <a:p>
          <a:pPr marL="0" lvl="0" indent="0" algn="l" defTabSz="800100">
            <a:lnSpc>
              <a:spcPct val="90000"/>
            </a:lnSpc>
            <a:spcBef>
              <a:spcPct val="0"/>
            </a:spcBef>
            <a:spcAft>
              <a:spcPct val="35000"/>
            </a:spcAft>
            <a:buNone/>
          </a:pPr>
          <a:r>
            <a:rPr lang="en-US" sz="1800" kern="1200"/>
            <a:t>Drastically reduce productivity of farm &amp; rangelands</a:t>
          </a:r>
        </a:p>
      </dsp:txBody>
      <dsp:txXfrm>
        <a:off x="725169" y="1572578"/>
        <a:ext cx="4240209" cy="627852"/>
      </dsp:txXfrm>
    </dsp:sp>
    <dsp:sp modelId="{06D93D97-E35F-4FC0-919F-A40C87B68B71}">
      <dsp:nvSpPr>
        <dsp:cNvPr id="0" name=""/>
        <dsp:cNvSpPr/>
      </dsp:nvSpPr>
      <dsp:spPr>
        <a:xfrm>
          <a:off x="0" y="2357394"/>
          <a:ext cx="4965379" cy="6278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2ECAE8-BD55-4FA7-AC1E-D44CBF33CC4D}">
      <dsp:nvSpPr>
        <dsp:cNvPr id="0" name=""/>
        <dsp:cNvSpPr/>
      </dsp:nvSpPr>
      <dsp:spPr>
        <a:xfrm>
          <a:off x="189925" y="2498661"/>
          <a:ext cx="345318" cy="345318"/>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41A672-92CA-4D90-83D5-8F1BB413BC3B}">
      <dsp:nvSpPr>
        <dsp:cNvPr id="0" name=""/>
        <dsp:cNvSpPr/>
      </dsp:nvSpPr>
      <dsp:spPr>
        <a:xfrm>
          <a:off x="725169" y="2357394"/>
          <a:ext cx="4240209" cy="627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48" tIns="66448" rIns="66448" bIns="66448" numCol="1" spcCol="1270" anchor="ctr" anchorCtr="0">
          <a:noAutofit/>
        </a:bodyPr>
        <a:lstStyle/>
        <a:p>
          <a:pPr marL="0" lvl="0" indent="0" algn="l" defTabSz="800100">
            <a:lnSpc>
              <a:spcPct val="90000"/>
            </a:lnSpc>
            <a:spcBef>
              <a:spcPct val="0"/>
            </a:spcBef>
            <a:spcAft>
              <a:spcPct val="35000"/>
            </a:spcAft>
            <a:buNone/>
          </a:pPr>
          <a:r>
            <a:rPr lang="en-US" sz="1800" kern="1200"/>
            <a:t>Affect water supply, fire safety, and wildlife habitat</a:t>
          </a:r>
        </a:p>
      </dsp:txBody>
      <dsp:txXfrm>
        <a:off x="725169" y="2357394"/>
        <a:ext cx="4240209" cy="627852"/>
      </dsp:txXfrm>
    </dsp:sp>
    <dsp:sp modelId="{D469D54F-2F78-4C43-AD57-1D4E0F6CBD62}">
      <dsp:nvSpPr>
        <dsp:cNvPr id="0" name=""/>
        <dsp:cNvSpPr/>
      </dsp:nvSpPr>
      <dsp:spPr>
        <a:xfrm>
          <a:off x="0" y="3142209"/>
          <a:ext cx="4965379" cy="627852"/>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739B9C-F352-4CA8-A0D5-44F87C9DD5EE}">
      <dsp:nvSpPr>
        <dsp:cNvPr id="0" name=""/>
        <dsp:cNvSpPr/>
      </dsp:nvSpPr>
      <dsp:spPr>
        <a:xfrm>
          <a:off x="189925" y="3283476"/>
          <a:ext cx="345318" cy="345318"/>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778F9E-1885-459C-88B6-27C24D2CA624}">
      <dsp:nvSpPr>
        <dsp:cNvPr id="0" name=""/>
        <dsp:cNvSpPr/>
      </dsp:nvSpPr>
      <dsp:spPr>
        <a:xfrm>
          <a:off x="725169" y="3142209"/>
          <a:ext cx="4240209" cy="6278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448" tIns="66448" rIns="66448" bIns="66448" numCol="1" spcCol="1270" anchor="ctr" anchorCtr="0">
          <a:noAutofit/>
        </a:bodyPr>
        <a:lstStyle/>
        <a:p>
          <a:pPr marL="0" lvl="0" indent="0" algn="l" defTabSz="800100">
            <a:lnSpc>
              <a:spcPct val="90000"/>
            </a:lnSpc>
            <a:spcBef>
              <a:spcPct val="0"/>
            </a:spcBef>
            <a:spcAft>
              <a:spcPct val="35000"/>
            </a:spcAft>
            <a:buNone/>
          </a:pPr>
          <a:r>
            <a:rPr lang="en-US" sz="1800" kern="1200"/>
            <a:t>Cause billions of dollars in damage annually across the U.S.</a:t>
          </a:r>
        </a:p>
      </dsp:txBody>
      <dsp:txXfrm>
        <a:off x="725169" y="3142209"/>
        <a:ext cx="4240209" cy="62785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7" name="Rectangle 3"/>
          <p:cNvSpPr>
            <a:spLocks noGrp="1" noChangeArrowheads="1"/>
          </p:cNvSpPr>
          <p:nvPr>
            <p:ph type="dt" idx="1"/>
          </p:nvPr>
        </p:nvSpPr>
        <p:spPr bwMode="auto">
          <a:xfrm>
            <a:off x="3884613" y="1"/>
            <a:ext cx="2971800" cy="461721"/>
          </a:xfrm>
          <a:prstGeom prst="rect">
            <a:avLst/>
          </a:prstGeom>
          <a:noFill/>
          <a:ln>
            <a:noFill/>
          </a:ln>
          <a:effectLst/>
          <a:extLst/>
        </p:spPr>
        <p:txBody>
          <a:bodyPr vert="horz" wrap="square" lIns="92130" tIns="46065" rIns="92130" bIns="46065"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20775" y="693738"/>
            <a:ext cx="4616450" cy="3462337"/>
          </a:xfrm>
          <a:prstGeom prst="rect">
            <a:avLst/>
          </a:prstGeom>
          <a:noFill/>
          <a:ln w="9525">
            <a:solidFill>
              <a:srgbClr val="000000"/>
            </a:solidFill>
            <a:miter lim="800000"/>
            <a:headEnd/>
            <a:tailEnd/>
          </a:ln>
        </p:spPr>
      </p:sp>
      <p:sp>
        <p:nvSpPr>
          <p:cNvPr id="123911" name="Rectangle 7"/>
          <p:cNvSpPr>
            <a:spLocks noGrp="1" noChangeArrowheads="1"/>
          </p:cNvSpPr>
          <p:nvPr>
            <p:ph type="sldNum" sz="quarter" idx="5"/>
          </p:nvPr>
        </p:nvSpPr>
        <p:spPr bwMode="auto">
          <a:xfrm>
            <a:off x="3884613" y="8775923"/>
            <a:ext cx="2971800" cy="461721"/>
          </a:xfrm>
          <a:prstGeom prst="rect">
            <a:avLst/>
          </a:prstGeom>
          <a:noFill/>
          <a:ln>
            <a:noFill/>
          </a:ln>
          <a:effectLst/>
          <a:extLst/>
        </p:spPr>
        <p:txBody>
          <a:bodyPr vert="horz" wrap="square" lIns="92130" tIns="46065" rIns="92130" bIns="46065" numCol="1" anchor="b" anchorCtr="0" compatLnSpc="1">
            <a:prstTxWarp prst="textNoShape">
              <a:avLst/>
            </a:prstTxWarp>
          </a:bodyPr>
          <a:lstStyle>
            <a:lvl1pPr algn="r">
              <a:defRPr sz="1200"/>
            </a:lvl1pPr>
          </a:lstStyle>
          <a:p>
            <a:pPr>
              <a:defRPr/>
            </a:pPr>
            <a:fld id="{38FC9BC0-A7F9-4A3B-B935-67214CA4B76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miter lim="800000"/>
            <a:headEnd/>
            <a:tailEnd/>
          </a:ln>
        </p:spPr>
        <p:txBody>
          <a:bodyPr/>
          <a:lstStyle/>
          <a:p>
            <a:fld id="{A2849946-92B5-4164-8F6E-5FCC2E0888CE}" type="slidenum">
              <a:rPr lang="en-US" smtClean="0"/>
              <a:pPr/>
              <a:t>1</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685800" y="4388765"/>
            <a:ext cx="5486400" cy="914937"/>
          </a:xfrm>
          <a:prstGeom prst="rect">
            <a:avLst/>
          </a:prstGeom>
          <a:noFill/>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r>
              <a:rPr lang="en-US" dirty="0"/>
              <a:t>Educate crews in weed identification and prevention measures. Make sure everyone knows standard practices for cleaning themselves and their equipment. Distribute materials for identifying weeds.</a:t>
            </a:r>
          </a:p>
          <a:p>
            <a:endParaRPr lang="en-US" dirty="0"/>
          </a:p>
          <a:p>
            <a:r>
              <a:rPr lang="en-US" dirty="0"/>
              <a:t>Report weeds. When your crews see weeds in the field, they can help support control by reporting the site. To log the location, the best way is to submit information through the online Calflora plant mapper. You can do this in the field using their Observer Pro app on your smartphone. You should also alert the contact for the County Agricultural Department or the contact for the National Forest (all contacts are listed below).</a:t>
            </a:r>
          </a:p>
          <a:p>
            <a:endParaRPr lang="en-US" dirty="0"/>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11</a:t>
            </a:fld>
            <a:endParaRPr lang="en-US"/>
          </a:p>
        </p:txBody>
      </p:sp>
    </p:spTree>
    <p:extLst>
      <p:ext uri="{BB962C8B-B14F-4D97-AF65-F5344CB8AC3E}">
        <p14:creationId xmlns:p14="http://schemas.microsoft.com/office/powerpoint/2010/main" val="2132076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88765"/>
            <a:ext cx="5486400" cy="4157099"/>
          </a:xfrm>
          <a:prstGeom prst="rect">
            <a:avLst/>
          </a:prstGeom>
        </p:spPr>
        <p:txBody>
          <a:bodyPr/>
          <a:lstStyle/>
          <a:p>
            <a:endParaRPr lang="en-US"/>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12</a:t>
            </a:fld>
            <a:endParaRPr lang="en-US"/>
          </a:p>
        </p:txBody>
      </p:sp>
    </p:spTree>
    <p:extLst>
      <p:ext uri="{BB962C8B-B14F-4D97-AF65-F5344CB8AC3E}">
        <p14:creationId xmlns:p14="http://schemas.microsoft.com/office/powerpoint/2010/main" val="1940206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5"/>
          </p:nvPr>
        </p:nvSpPr>
        <p:spPr/>
        <p:txBody>
          <a:bodyPr/>
          <a:lstStyle/>
          <a:p>
            <a:pPr>
              <a:defRPr/>
            </a:pPr>
            <a:fld id="{38FC9BC0-A7F9-4A3B-B935-67214CA4B762}" type="slidenum">
              <a:rPr lang="en-US" smtClean="0"/>
              <a:pPr>
                <a:defRPr/>
              </a:pPr>
              <a:t>3</a:t>
            </a:fld>
            <a:endParaRPr lang="en-US"/>
          </a:p>
        </p:txBody>
      </p:sp>
    </p:spTree>
    <p:extLst>
      <p:ext uri="{BB962C8B-B14F-4D97-AF65-F5344CB8AC3E}">
        <p14:creationId xmlns:p14="http://schemas.microsoft.com/office/powerpoint/2010/main" val="587083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4</a:t>
            </a:fld>
            <a:endParaRPr lang="en-US"/>
          </a:p>
        </p:txBody>
      </p:sp>
    </p:spTree>
    <p:extLst>
      <p:ext uri="{BB962C8B-B14F-4D97-AF65-F5344CB8AC3E}">
        <p14:creationId xmlns:p14="http://schemas.microsoft.com/office/powerpoint/2010/main" val="127514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5</a:t>
            </a:fld>
            <a:endParaRPr lang="en-US"/>
          </a:p>
        </p:txBody>
      </p:sp>
    </p:spTree>
    <p:extLst>
      <p:ext uri="{BB962C8B-B14F-4D97-AF65-F5344CB8AC3E}">
        <p14:creationId xmlns:p14="http://schemas.microsoft.com/office/powerpoint/2010/main" val="3409849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6</a:t>
            </a:fld>
            <a:endParaRPr lang="en-US"/>
          </a:p>
        </p:txBody>
      </p:sp>
    </p:spTree>
    <p:extLst>
      <p:ext uri="{BB962C8B-B14F-4D97-AF65-F5344CB8AC3E}">
        <p14:creationId xmlns:p14="http://schemas.microsoft.com/office/powerpoint/2010/main" val="3782756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5"/>
          </p:nvPr>
        </p:nvSpPr>
        <p:spPr/>
        <p:txBody>
          <a:bodyPr/>
          <a:lstStyle/>
          <a:p>
            <a:pPr>
              <a:defRPr/>
            </a:pPr>
            <a:fld id="{38FC9BC0-A7F9-4A3B-B935-67214CA4B762}" type="slidenum">
              <a:rPr lang="en-US" smtClean="0"/>
              <a:pPr>
                <a:defRPr/>
              </a:pPr>
              <a:t>7</a:t>
            </a:fld>
            <a:endParaRPr lang="en-US"/>
          </a:p>
        </p:txBody>
      </p:sp>
    </p:spTree>
    <p:extLst>
      <p:ext uri="{BB962C8B-B14F-4D97-AF65-F5344CB8AC3E}">
        <p14:creationId xmlns:p14="http://schemas.microsoft.com/office/powerpoint/2010/main" val="865752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endParaRPr lang="en-US" dirty="0"/>
          </a:p>
        </p:txBody>
      </p:sp>
      <p:sp>
        <p:nvSpPr>
          <p:cNvPr id="4" name="Slide Number Placeholder 3"/>
          <p:cNvSpPr>
            <a:spLocks noGrp="1"/>
          </p:cNvSpPr>
          <p:nvPr>
            <p:ph type="sldNum" sz="quarter" idx="5"/>
          </p:nvPr>
        </p:nvSpPr>
        <p:spPr/>
        <p:txBody>
          <a:bodyPr/>
          <a:lstStyle/>
          <a:p>
            <a:pPr>
              <a:defRPr/>
            </a:pPr>
            <a:fld id="{38FC9BC0-A7F9-4A3B-B935-67214CA4B762}" type="slidenum">
              <a:rPr lang="en-US" smtClean="0"/>
              <a:pPr>
                <a:defRPr/>
              </a:pPr>
              <a:t>8</a:t>
            </a:fld>
            <a:endParaRPr lang="en-US"/>
          </a:p>
        </p:txBody>
      </p:sp>
    </p:spTree>
    <p:extLst>
      <p:ext uri="{BB962C8B-B14F-4D97-AF65-F5344CB8AC3E}">
        <p14:creationId xmlns:p14="http://schemas.microsoft.com/office/powerpoint/2010/main" val="1457633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chemeClr val="bg1"/>
                </a:solidFill>
              </a:rPr>
              <a:t>Alert the appropriate contact (list at end of slideshow, and on Stopping Weeds one-pager)</a:t>
            </a:r>
          </a:p>
          <a:p>
            <a:endParaRPr lang="en-US" dirty="0"/>
          </a:p>
        </p:txBody>
      </p:sp>
      <p:sp>
        <p:nvSpPr>
          <p:cNvPr id="4" name="Slide Number Placeholder 3"/>
          <p:cNvSpPr>
            <a:spLocks noGrp="1"/>
          </p:cNvSpPr>
          <p:nvPr>
            <p:ph type="sldNum" sz="quarter" idx="5"/>
          </p:nvPr>
        </p:nvSpPr>
        <p:spPr/>
        <p:txBody>
          <a:bodyPr/>
          <a:lstStyle/>
          <a:p>
            <a:pPr>
              <a:defRPr/>
            </a:pPr>
            <a:fld id="{38FC9BC0-A7F9-4A3B-B935-67214CA4B762}" type="slidenum">
              <a:rPr lang="en-US" smtClean="0"/>
              <a:pPr>
                <a:defRPr/>
              </a:pPr>
              <a:t>9</a:t>
            </a:fld>
            <a:endParaRPr lang="en-US"/>
          </a:p>
        </p:txBody>
      </p:sp>
    </p:spTree>
    <p:extLst>
      <p:ext uri="{BB962C8B-B14F-4D97-AF65-F5344CB8AC3E}">
        <p14:creationId xmlns:p14="http://schemas.microsoft.com/office/powerpoint/2010/main" val="1688293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6588"/>
            <a:ext cx="5486400" cy="3638550"/>
          </a:xfrm>
          <a:prstGeom prst="rect">
            <a:avLst/>
          </a:prstGeom>
        </p:spPr>
        <p:txBody>
          <a:bodyPr/>
          <a:lstStyle/>
          <a:p>
            <a:r>
              <a:rPr lang="en-US" dirty="0"/>
              <a:t>Educate crews in weed identification and prevention measures. Make sure everyone knows standard practices for cleaning themselves and their equipment. Distribute materials for identifying weeds.</a:t>
            </a:r>
          </a:p>
          <a:p>
            <a:endParaRPr lang="en-US" dirty="0"/>
          </a:p>
          <a:p>
            <a:r>
              <a:rPr lang="en-US" dirty="0"/>
              <a:t>Report weeds. When your crews see weeds in the field, they can help support control by reporting the site. To log the location, the best way is to submit information through the online Calflora plant mapper. You can do this in the field using their Observer Pro app on your smartphone. You should also alert the contact for the County Agricultural Department or the contact for the National Forest (all contacts are listed below).</a:t>
            </a:r>
          </a:p>
          <a:p>
            <a:endParaRPr lang="en-US" dirty="0"/>
          </a:p>
        </p:txBody>
      </p:sp>
      <p:sp>
        <p:nvSpPr>
          <p:cNvPr id="4" name="Slide Number Placeholder 3"/>
          <p:cNvSpPr>
            <a:spLocks noGrp="1"/>
          </p:cNvSpPr>
          <p:nvPr>
            <p:ph type="sldNum" sz="quarter" idx="10"/>
          </p:nvPr>
        </p:nvSpPr>
        <p:spPr/>
        <p:txBody>
          <a:bodyPr/>
          <a:lstStyle/>
          <a:p>
            <a:pPr>
              <a:defRPr/>
            </a:pPr>
            <a:fld id="{38FC9BC0-A7F9-4A3B-B935-67214CA4B762}" type="slidenum">
              <a:rPr lang="en-US" smtClean="0"/>
              <a:pPr>
                <a:defRPr/>
              </a:pPr>
              <a:t>10</a:t>
            </a:fld>
            <a:endParaRPr lang="en-US"/>
          </a:p>
        </p:txBody>
      </p:sp>
    </p:spTree>
    <p:extLst>
      <p:ext uri="{BB962C8B-B14F-4D97-AF65-F5344CB8AC3E}">
        <p14:creationId xmlns:p14="http://schemas.microsoft.com/office/powerpoint/2010/main" val="4153039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F58596-A65A-4EF2-8C53-E87F4E7F5F6F}" type="slidenum">
              <a:rPr lang="en-US"/>
              <a:pPr>
                <a:defRPr/>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913218A-2C00-4188-B8A2-1F5D0AEB2EA6}" type="slidenum">
              <a:rPr lang="en-US"/>
              <a:pPr>
                <a:defRPr/>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5F6CE6-499F-4424-876F-96F4FA68F5DD}" type="slidenum">
              <a:rPr lang="en-US"/>
              <a:pPr>
                <a:defRPr/>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DE37F9-066F-48A1-8247-2DAD732C20AB}" type="slidenum">
              <a:rPr lang="en-US"/>
              <a:pPr>
                <a:defRPr/>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CDA713-F72B-418F-9A44-D4CA8E9202F4}" type="slidenum">
              <a:rPr lang="en-US"/>
              <a:pPr>
                <a:defRPr/>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37F465-DE97-465F-9EEC-6BD33696596A}"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32AA678-5C1C-41C3-9CAB-8A16027667F6}"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87A67A3-7CE4-4153-879B-D9A0CBD16E2D}" type="slidenum">
              <a:rPr lang="en-US"/>
              <a:pPr>
                <a:defRPr/>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88FCB8B-9794-4818-BDC7-7B755F421E2E}" type="slidenum">
              <a:rPr lang="en-US"/>
              <a:pPr>
                <a:defRPr/>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03699F-464A-4899-A56A-3714950285B1}"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BEEC887-7513-4E3D-BF20-639005C62EC9}" type="slidenum">
              <a:rPr lang="en-US"/>
              <a:pPr>
                <a:defRPr/>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E8778"/>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460"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9461"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9462"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a:defRPr/>
            </a:pPr>
            <a:fld id="{B367E7E1-19E6-4420-B25D-74BC7652954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tree in a forest&#10;&#10;Description generated with very high confidence">
            <a:extLst>
              <a:ext uri="{FF2B5EF4-FFF2-40B4-BE49-F238E27FC236}">
                <a16:creationId xmlns:a16="http://schemas.microsoft.com/office/drawing/2014/main" id="{3881809E-ECB0-4842-A017-8917F59D7AA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384884"/>
            <a:ext cx="9144000" cy="4473116"/>
          </a:xfrm>
          <a:prstGeom prst="rect">
            <a:avLst/>
          </a:prstGeom>
        </p:spPr>
      </p:pic>
      <p:sp>
        <p:nvSpPr>
          <p:cNvPr id="14337" name="Rectangle 2"/>
          <p:cNvSpPr>
            <a:spLocks noGrp="1" noChangeArrowheads="1"/>
          </p:cNvSpPr>
          <p:nvPr>
            <p:ph type="title"/>
          </p:nvPr>
        </p:nvSpPr>
        <p:spPr>
          <a:xfrm>
            <a:off x="863588" y="404664"/>
            <a:ext cx="7560840" cy="1869353"/>
          </a:xfrm>
          <a:effectLst>
            <a:outerShdw blurRad="50800" dist="38100" dir="2700000" algn="tl" rotWithShape="0">
              <a:prstClr val="black">
                <a:alpha val="40000"/>
              </a:prstClr>
            </a:outerShdw>
          </a:effectLst>
        </p:spPr>
        <p:txBody>
          <a:bodyPr/>
          <a:lstStyle/>
          <a:p>
            <a:pPr eaLnBrk="1" hangingPunct="1">
              <a:spcBef>
                <a:spcPct val="30000"/>
              </a:spcBef>
            </a:pPr>
            <a:r>
              <a:rPr lang="en-US" b="1" dirty="0">
                <a:solidFill>
                  <a:schemeClr val="bg1"/>
                </a:solidFill>
              </a:rPr>
              <a:t>Stopping Weeds:</a:t>
            </a:r>
            <a:br>
              <a:rPr lang="en-US" sz="3600" b="1" dirty="0">
                <a:solidFill>
                  <a:schemeClr val="bg1"/>
                </a:solidFill>
              </a:rPr>
            </a:br>
            <a:r>
              <a:rPr lang="en-US" sz="3200" b="1" dirty="0">
                <a:solidFill>
                  <a:schemeClr val="bg1"/>
                </a:solidFill>
              </a:rPr>
              <a:t>Guidelines for tree removal contractors</a:t>
            </a:r>
            <a:endParaRPr lang="en-US" sz="3200" dirty="0">
              <a:solidFill>
                <a:schemeClr val="folHlink"/>
              </a:solidFill>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9532" y="4326245"/>
            <a:ext cx="1872208" cy="1872208"/>
          </a:xfrm>
          <a:prstGeom prst="rect">
            <a:avLst/>
          </a:prstGeom>
          <a:ln w="28575">
            <a:solidFill>
              <a:srgbClr val="D47F26"/>
            </a:solid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Top Central Sierra Weeds</a:t>
            </a:r>
          </a:p>
        </p:txBody>
      </p:sp>
      <p:sp>
        <p:nvSpPr>
          <p:cNvPr id="3" name="Content Placeholder 2"/>
          <p:cNvSpPr>
            <a:spLocks noGrp="1"/>
          </p:cNvSpPr>
          <p:nvPr>
            <p:ph idx="1"/>
          </p:nvPr>
        </p:nvSpPr>
        <p:spPr/>
        <p:txBody>
          <a:bodyPr/>
          <a:lstStyle/>
          <a:p>
            <a:r>
              <a:rPr lang="en-US" sz="2000" dirty="0">
                <a:solidFill>
                  <a:schemeClr val="bg1"/>
                </a:solidFill>
              </a:rPr>
              <a:t>Diffuse knapweed, spotted knapweed</a:t>
            </a: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r>
              <a:rPr lang="en-US" sz="2000" dirty="0">
                <a:solidFill>
                  <a:schemeClr val="bg1"/>
                </a:solidFill>
              </a:rPr>
              <a:t>Scotch broom, French broom and Spanish broom </a:t>
            </a: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p:txBody>
      </p:sp>
      <p:pic>
        <p:nvPicPr>
          <p:cNvPr id="4" name="Picture 3"/>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3609" y="2111276"/>
            <a:ext cx="2377598" cy="1715120"/>
          </a:xfrm>
          <a:prstGeom prst="rect">
            <a:avLst/>
          </a:prstGeom>
          <a:noFill/>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bwMode="auto">
          <a:xfrm>
            <a:off x="3814147" y="2111276"/>
            <a:ext cx="2478307" cy="1715120"/>
          </a:xfrm>
          <a:prstGeom prst="rect">
            <a:avLst/>
          </a:prstGeom>
          <a:noFill/>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bwMode="auto">
          <a:xfrm>
            <a:off x="390374" y="4341826"/>
            <a:ext cx="2515414" cy="1966899"/>
          </a:xfrm>
          <a:prstGeom prst="rect">
            <a:avLst/>
          </a:prstGeom>
          <a:noFill/>
          <a:ln>
            <a:noFill/>
          </a:ln>
          <a:effectLst/>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bwMode="auto">
          <a:xfrm>
            <a:off x="5985491" y="4315387"/>
            <a:ext cx="2415741" cy="1983787"/>
          </a:xfrm>
          <a:prstGeom prst="rect">
            <a:avLst/>
          </a:prstGeom>
          <a:noFill/>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19317" y="4337472"/>
            <a:ext cx="2652645" cy="1994316"/>
          </a:xfrm>
          <a:prstGeom prst="rect">
            <a:avLst/>
          </a:prstGeom>
          <a:noFill/>
        </p:spPr>
      </p:pic>
    </p:spTree>
    <p:extLst>
      <p:ext uri="{BB962C8B-B14F-4D97-AF65-F5344CB8AC3E}">
        <p14:creationId xmlns:p14="http://schemas.microsoft.com/office/powerpoint/2010/main" val="224304540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Top Central Sierra Weeds</a:t>
            </a:r>
          </a:p>
        </p:txBody>
      </p:sp>
      <p:sp>
        <p:nvSpPr>
          <p:cNvPr id="3" name="Content Placeholder 2"/>
          <p:cNvSpPr>
            <a:spLocks noGrp="1"/>
          </p:cNvSpPr>
          <p:nvPr>
            <p:ph idx="1"/>
          </p:nvPr>
        </p:nvSpPr>
        <p:spPr/>
        <p:txBody>
          <a:bodyPr/>
          <a:lstStyle/>
          <a:p>
            <a:r>
              <a:rPr lang="en-US" sz="2000" dirty="0">
                <a:solidFill>
                  <a:schemeClr val="bg1"/>
                </a:solidFill>
              </a:rPr>
              <a:t>Yellow </a:t>
            </a:r>
            <a:r>
              <a:rPr lang="en-US" sz="2000" dirty="0" err="1">
                <a:solidFill>
                  <a:schemeClr val="bg1"/>
                </a:solidFill>
              </a:rPr>
              <a:t>starthistle</a:t>
            </a:r>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pPr marL="0" indent="0">
              <a:buNone/>
            </a:pPr>
            <a:endParaRPr lang="en-US" sz="2000" dirty="0">
              <a:solidFill>
                <a:schemeClr val="bg1"/>
              </a:solidFill>
            </a:endParaRPr>
          </a:p>
          <a:p>
            <a:r>
              <a:rPr lang="en-US" sz="2000" dirty="0">
                <a:solidFill>
                  <a:schemeClr val="bg1"/>
                </a:solidFill>
              </a:rPr>
              <a:t>Medusahead </a:t>
            </a: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r>
              <a:rPr lang="en-US" sz="2000" dirty="0">
                <a:solidFill>
                  <a:schemeClr val="bg1"/>
                </a:solidFill>
              </a:rPr>
              <a:t>Barbed goatgrass</a:t>
            </a:r>
          </a:p>
          <a:p>
            <a:endParaRPr lang="en-US" sz="2000" dirty="0">
              <a:solidFill>
                <a:schemeClr val="bg1"/>
              </a:solidFill>
            </a:endParaRPr>
          </a:p>
        </p:txBody>
      </p:sp>
      <p:pic>
        <p:nvPicPr>
          <p:cNvPr id="9" name="Picture 8"/>
          <p:cNvPicPr/>
          <p:nvPr/>
        </p:nvPicPr>
        <p:blipFill>
          <a:blip r:embed="rId3">
            <a:extLst>
              <a:ext uri="{28A0092B-C50C-407E-A947-70E740481C1C}">
                <a14:useLocalDpi xmlns:a14="http://schemas.microsoft.com/office/drawing/2010/main"/>
              </a:ext>
            </a:extLst>
          </a:blip>
          <a:srcRect/>
          <a:stretch>
            <a:fillRect/>
          </a:stretch>
        </p:blipFill>
        <p:spPr bwMode="auto">
          <a:xfrm>
            <a:off x="3011870" y="1308894"/>
            <a:ext cx="1571625" cy="2371725"/>
          </a:xfrm>
          <a:prstGeom prst="rect">
            <a:avLst/>
          </a:prstGeom>
          <a:noFill/>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66900" y="3284984"/>
            <a:ext cx="3029975" cy="1828959"/>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35291" y="3284984"/>
            <a:ext cx="2378671" cy="3032041"/>
          </a:xfrm>
          <a:prstGeom prst="rect">
            <a:avLst/>
          </a:prstGeom>
        </p:spPr>
      </p:pic>
    </p:spTree>
    <p:extLst>
      <p:ext uri="{BB962C8B-B14F-4D97-AF65-F5344CB8AC3E}">
        <p14:creationId xmlns:p14="http://schemas.microsoft.com/office/powerpoint/2010/main" val="101120782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0" y="274638"/>
            <a:ext cx="9144000" cy="2110246"/>
          </a:xfrm>
        </p:spPr>
        <p:txBody>
          <a:bodyPr/>
          <a:lstStyle/>
          <a:p>
            <a:pPr eaLnBrk="1" hangingPunct="1"/>
            <a:r>
              <a:rPr lang="en-US" b="1" dirty="0">
                <a:solidFill>
                  <a:schemeClr val="bg1"/>
                </a:solidFill>
                <a:latin typeface="Myriad Pro" panose="020B0503030403020204" pitchFamily="34" charset="0"/>
              </a:rPr>
              <a:t>Thank you!</a:t>
            </a:r>
            <a:br>
              <a:rPr lang="en-US" b="1" dirty="0">
                <a:solidFill>
                  <a:schemeClr val="bg1"/>
                </a:solidFill>
                <a:latin typeface="Myriad Pro" panose="020B0503030403020204" pitchFamily="34" charset="0"/>
              </a:rPr>
            </a:br>
            <a:r>
              <a:rPr lang="en-US" b="1" dirty="0">
                <a:solidFill>
                  <a:schemeClr val="bg1"/>
                </a:solidFill>
                <a:latin typeface="Myriad Pro" panose="020B0503030403020204" pitchFamily="34" charset="0"/>
              </a:rPr>
              <a:t>For more information contact:</a:t>
            </a:r>
          </a:p>
        </p:txBody>
      </p:sp>
      <p:sp>
        <p:nvSpPr>
          <p:cNvPr id="55298" name="Rectangle 3"/>
          <p:cNvSpPr>
            <a:spLocks noGrp="1" noChangeArrowheads="1"/>
          </p:cNvSpPr>
          <p:nvPr>
            <p:ph type="body" idx="1"/>
          </p:nvPr>
        </p:nvSpPr>
        <p:spPr>
          <a:xfrm>
            <a:off x="827584" y="2276872"/>
            <a:ext cx="7668852" cy="3492388"/>
          </a:xfrm>
        </p:spPr>
        <p:txBody>
          <a:bodyPr/>
          <a:lstStyle/>
          <a:p>
            <a:pPr eaLnBrk="1" hangingPunct="1">
              <a:spcAft>
                <a:spcPts val="500"/>
              </a:spcAft>
              <a:buFontTx/>
              <a:buNone/>
              <a:tabLst>
                <a:tab pos="2914650" algn="r"/>
                <a:tab pos="3143250" algn="l"/>
              </a:tabLst>
            </a:pPr>
            <a:r>
              <a:rPr lang="en-US" sz="1600" b="1" dirty="0">
                <a:solidFill>
                  <a:schemeClr val="bg1"/>
                </a:solidFill>
              </a:rPr>
              <a:t>			</a:t>
            </a:r>
          </a:p>
          <a:p>
            <a:pPr eaLnBrk="1" hangingPunct="1">
              <a:spcAft>
                <a:spcPts val="500"/>
              </a:spcAft>
              <a:tabLst>
                <a:tab pos="2914650" algn="r"/>
                <a:tab pos="3143250" algn="l"/>
              </a:tabLst>
            </a:pPr>
            <a:r>
              <a:rPr lang="en-US" sz="1600" b="1" dirty="0">
                <a:solidFill>
                  <a:schemeClr val="bg1"/>
                </a:solidFill>
              </a:rPr>
              <a:t>El Dorado and Alpine counties, </a:t>
            </a:r>
            <a:r>
              <a:rPr lang="en-US" sz="1600" b="1" dirty="0" err="1">
                <a:solidFill>
                  <a:schemeClr val="bg1"/>
                </a:solidFill>
              </a:rPr>
              <a:t>LeeAnne</a:t>
            </a:r>
            <a:r>
              <a:rPr lang="en-US" sz="1600" b="1" dirty="0">
                <a:solidFill>
                  <a:schemeClr val="bg1"/>
                </a:solidFill>
              </a:rPr>
              <a:t> Mila, leeanne.mila@edcgov.us </a:t>
            </a:r>
          </a:p>
          <a:p>
            <a:pPr eaLnBrk="1" hangingPunct="1">
              <a:spcAft>
                <a:spcPts val="500"/>
              </a:spcAft>
              <a:buFontTx/>
              <a:buNone/>
              <a:tabLst>
                <a:tab pos="2914650" algn="r"/>
                <a:tab pos="3143250" algn="l"/>
              </a:tabLst>
            </a:pPr>
            <a:r>
              <a:rPr lang="en-US" sz="1600" b="1" dirty="0">
                <a:solidFill>
                  <a:schemeClr val="bg1"/>
                </a:solidFill>
              </a:rPr>
              <a:t>•	Amador County, Eric Mayberry, emayberry@amadorgov.org</a:t>
            </a:r>
          </a:p>
          <a:p>
            <a:pPr eaLnBrk="1" hangingPunct="1">
              <a:spcAft>
                <a:spcPts val="500"/>
              </a:spcAft>
              <a:buFontTx/>
              <a:buNone/>
              <a:tabLst>
                <a:tab pos="2914650" algn="r"/>
                <a:tab pos="3143250" algn="l"/>
              </a:tabLst>
            </a:pPr>
            <a:r>
              <a:rPr lang="en-US" sz="1600" b="1" dirty="0">
                <a:solidFill>
                  <a:schemeClr val="bg1"/>
                </a:solidFill>
              </a:rPr>
              <a:t>•	Stanislaus County, Steve Logan, stevel@stancounty.com </a:t>
            </a:r>
          </a:p>
          <a:p>
            <a:pPr eaLnBrk="1" hangingPunct="1">
              <a:spcAft>
                <a:spcPts val="500"/>
              </a:spcAft>
              <a:buFontTx/>
              <a:buNone/>
              <a:tabLst>
                <a:tab pos="2914650" algn="r"/>
                <a:tab pos="3143250" algn="l"/>
              </a:tabLst>
            </a:pPr>
            <a:r>
              <a:rPr lang="en-US" sz="1600" b="1" dirty="0">
                <a:solidFill>
                  <a:schemeClr val="bg1"/>
                </a:solidFill>
              </a:rPr>
              <a:t>•	Calaveras County, Kevin 	Wright, kwright2@co.calaveras.ca.us </a:t>
            </a:r>
          </a:p>
          <a:p>
            <a:pPr eaLnBrk="1" hangingPunct="1">
              <a:spcAft>
                <a:spcPts val="500"/>
              </a:spcAft>
              <a:buFontTx/>
              <a:buNone/>
              <a:tabLst>
                <a:tab pos="2914650" algn="r"/>
                <a:tab pos="3143250" algn="l"/>
              </a:tabLst>
            </a:pPr>
            <a:r>
              <a:rPr lang="en-US" sz="1600" b="1" dirty="0">
                <a:solidFill>
                  <a:schemeClr val="bg1"/>
                </a:solidFill>
              </a:rPr>
              <a:t>•	Tuolumne County, AgCommissioner@tuolumnecounty.ca.gov  </a:t>
            </a:r>
          </a:p>
          <a:p>
            <a:pPr eaLnBrk="1" hangingPunct="1">
              <a:spcAft>
                <a:spcPts val="500"/>
              </a:spcAft>
              <a:buFontTx/>
              <a:buNone/>
              <a:tabLst>
                <a:tab pos="2914650" algn="r"/>
                <a:tab pos="3143250" algn="l"/>
              </a:tabLst>
            </a:pPr>
            <a:r>
              <a:rPr lang="en-US" sz="1600" b="1" dirty="0">
                <a:solidFill>
                  <a:schemeClr val="bg1"/>
                </a:solidFill>
              </a:rPr>
              <a:t>•	Mariposa County, Monica Nielsen, mnielsen@mariposacounty.org </a:t>
            </a:r>
          </a:p>
          <a:p>
            <a:pPr eaLnBrk="1" hangingPunct="1">
              <a:spcAft>
                <a:spcPts val="500"/>
              </a:spcAft>
              <a:buFontTx/>
              <a:buNone/>
              <a:tabLst>
                <a:tab pos="2914650" algn="r"/>
                <a:tab pos="3143250" algn="l"/>
              </a:tabLst>
            </a:pPr>
            <a:r>
              <a:rPr lang="en-US" sz="1600" b="1" dirty="0">
                <a:solidFill>
                  <a:schemeClr val="bg1"/>
                </a:solidFill>
              </a:rPr>
              <a:t>•	Madera County, Stevie McNeill, stephanie.mcneill@madera-county.com </a:t>
            </a:r>
          </a:p>
          <a:p>
            <a:pPr eaLnBrk="1" hangingPunct="1">
              <a:spcAft>
                <a:spcPts val="500"/>
              </a:spcAft>
              <a:buFontTx/>
              <a:buNone/>
              <a:tabLst>
                <a:tab pos="2914650" algn="r"/>
                <a:tab pos="3143250" algn="l"/>
              </a:tabLst>
            </a:pPr>
            <a:r>
              <a:rPr lang="en-US" sz="1600" b="1" dirty="0">
                <a:solidFill>
                  <a:schemeClr val="bg1"/>
                </a:solidFill>
              </a:rPr>
              <a:t>•	Fresno County, Fred </a:t>
            </a:r>
            <a:r>
              <a:rPr lang="en-US" sz="1600" b="1" dirty="0" err="1">
                <a:solidFill>
                  <a:schemeClr val="bg1"/>
                </a:solidFill>
              </a:rPr>
              <a:t>Rinder</a:t>
            </a:r>
            <a:r>
              <a:rPr lang="en-US" sz="1600" b="1" dirty="0">
                <a:solidFill>
                  <a:schemeClr val="bg1"/>
                </a:solidFill>
              </a:rPr>
              <a:t>, frinder@co.fresno.ca.us</a:t>
            </a:r>
          </a:p>
          <a:p>
            <a:pPr eaLnBrk="1" hangingPunct="1">
              <a:spcAft>
                <a:spcPts val="500"/>
              </a:spcAft>
              <a:buFontTx/>
              <a:buNone/>
              <a:tabLst>
                <a:tab pos="2914650" algn="r"/>
                <a:tab pos="3143250" algn="l"/>
              </a:tabLst>
            </a:pPr>
            <a:endParaRPr lang="en-US" sz="1600" dirty="0">
              <a:solidFill>
                <a:schemeClr val="bg1"/>
              </a:solidFill>
            </a:endParaRPr>
          </a:p>
        </p:txBody>
      </p:sp>
    </p:spTree>
    <p:extLst>
      <p:ext uri="{BB962C8B-B14F-4D97-AF65-F5344CB8AC3E}">
        <p14:creationId xmlns:p14="http://schemas.microsoft.com/office/powerpoint/2010/main" val="253286486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tree in a forest&#10;&#10;Description generated with very high confidence">
            <a:extLst>
              <a:ext uri="{FF2B5EF4-FFF2-40B4-BE49-F238E27FC236}">
                <a16:creationId xmlns:a16="http://schemas.microsoft.com/office/drawing/2014/main" id="{72D692D2-FE2B-4A34-809E-19B6454228A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6" name="Rectangle 25">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5398329"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6103" y="640263"/>
            <a:ext cx="4964858" cy="1344975"/>
          </a:xfrm>
        </p:spPr>
        <p:txBody>
          <a:bodyPr>
            <a:normAutofit/>
          </a:bodyPr>
          <a:lstStyle/>
          <a:p>
            <a:pPr>
              <a:lnSpc>
                <a:spcPct val="90000"/>
              </a:lnSpc>
            </a:pPr>
            <a:r>
              <a:rPr lang="en-US" sz="3000" dirty="0"/>
              <a:t>Understanding the problem: invasive plants…</a:t>
            </a:r>
          </a:p>
        </p:txBody>
      </p:sp>
      <p:graphicFrame>
        <p:nvGraphicFramePr>
          <p:cNvPr id="21" name="Content Placeholder 2">
            <a:extLst>
              <a:ext uri="{FF2B5EF4-FFF2-40B4-BE49-F238E27FC236}">
                <a16:creationId xmlns:a16="http://schemas.microsoft.com/office/drawing/2014/main" id="{3897678A-E587-4FF3-BD2D-888235A20FC5}"/>
              </a:ext>
            </a:extLst>
          </p:cNvPr>
          <p:cNvGraphicFramePr>
            <a:graphicFrameLocks noGrp="1"/>
          </p:cNvGraphicFramePr>
          <p:nvPr>
            <p:ph idx="1"/>
            <p:extLst>
              <p:ext uri="{D42A27DB-BD31-4B8C-83A1-F6EECF244321}">
                <p14:modId xmlns:p14="http://schemas.microsoft.com/office/powerpoint/2010/main" val="3710394465"/>
              </p:ext>
            </p:extLst>
          </p:nvPr>
        </p:nvGraphicFramePr>
        <p:xfrm>
          <a:off x="445581" y="2121763"/>
          <a:ext cx="4965379" cy="37730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762332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yellow, outdoor, train, car&#10;&#10;Description generated with very high confidence">
            <a:extLst>
              <a:ext uri="{FF2B5EF4-FFF2-40B4-BE49-F238E27FC236}">
                <a16:creationId xmlns:a16="http://schemas.microsoft.com/office/drawing/2014/main" id="{12A097BE-E790-46F3-8960-3287913FDC9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4" name="Rectangle 23">
            <a:extLst>
              <a:ext uri="{FF2B5EF4-FFF2-40B4-BE49-F238E27FC236}">
                <a16:creationId xmlns:a16="http://schemas.microsoft.com/office/drawing/2014/main" id="{724CD679-7405-4CD3-A92A-9469F279A5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430169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6103" y="640263"/>
            <a:ext cx="3915950" cy="1344975"/>
          </a:xfrm>
        </p:spPr>
        <p:txBody>
          <a:bodyPr>
            <a:normAutofit/>
          </a:bodyPr>
          <a:lstStyle/>
          <a:p>
            <a:pPr>
              <a:lnSpc>
                <a:spcPct val="90000"/>
              </a:lnSpc>
            </a:pPr>
            <a:r>
              <a:rPr lang="en-US" sz="3000" dirty="0"/>
              <a:t>Understanding the problem: stop the spread</a:t>
            </a:r>
          </a:p>
        </p:txBody>
      </p:sp>
      <p:sp>
        <p:nvSpPr>
          <p:cNvPr id="19" name="Content Placeholder 2"/>
          <p:cNvSpPr>
            <a:spLocks noGrp="1"/>
          </p:cNvSpPr>
          <p:nvPr>
            <p:ph idx="1"/>
          </p:nvPr>
        </p:nvSpPr>
        <p:spPr>
          <a:xfrm>
            <a:off x="445582" y="2121763"/>
            <a:ext cx="3926618" cy="3773010"/>
          </a:xfrm>
        </p:spPr>
        <p:txBody>
          <a:bodyPr>
            <a:normAutofit/>
          </a:bodyPr>
          <a:lstStyle/>
          <a:p>
            <a:r>
              <a:rPr lang="en-US" sz="2100" dirty="0"/>
              <a:t>Prevention is the most economical, effective &amp; ecologically sound form of management</a:t>
            </a:r>
          </a:p>
          <a:p>
            <a:r>
              <a:rPr lang="en-US" sz="2100" dirty="0"/>
              <a:t>Seeds &amp; root fragments move on equipment or tires, in gravel or fill materials, or in erosion control &amp; mulch</a:t>
            </a:r>
          </a:p>
          <a:p>
            <a:r>
              <a:rPr lang="en-US" sz="2100" dirty="0"/>
              <a:t>Weeds reproduce in newly-disturbed areas</a:t>
            </a:r>
          </a:p>
        </p:txBody>
      </p:sp>
    </p:spTree>
    <p:extLst>
      <p:ext uri="{BB962C8B-B14F-4D97-AF65-F5344CB8AC3E}">
        <p14:creationId xmlns:p14="http://schemas.microsoft.com/office/powerpoint/2010/main" val="102259181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dirt path next to a tree&#10;&#10;Description generated with very high confidence">
            <a:extLst>
              <a:ext uri="{FF2B5EF4-FFF2-40B4-BE49-F238E27FC236}">
                <a16:creationId xmlns:a16="http://schemas.microsoft.com/office/drawing/2014/main" id="{6BD053B4-B656-4CD4-9351-C66ACDC376B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9143980" cy="6857990"/>
          </a:xfrm>
          <a:prstGeom prst="rect">
            <a:avLst/>
          </a:prstGeom>
        </p:spPr>
      </p:pic>
      <p:sp>
        <p:nvSpPr>
          <p:cNvPr id="10" name="Rectangle 9">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5398329"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6103" y="640263"/>
            <a:ext cx="4964858" cy="1344975"/>
          </a:xfrm>
        </p:spPr>
        <p:txBody>
          <a:bodyPr>
            <a:normAutofit/>
          </a:bodyPr>
          <a:lstStyle/>
          <a:p>
            <a:pPr>
              <a:lnSpc>
                <a:spcPct val="90000"/>
              </a:lnSpc>
            </a:pPr>
            <a:r>
              <a:rPr lang="en-US" sz="3000"/>
              <a:t>Best Management Practices</a:t>
            </a:r>
            <a:br>
              <a:rPr lang="en-US" sz="3000"/>
            </a:br>
            <a:r>
              <a:rPr lang="en-US" sz="3000"/>
              <a:t> to prevent spreading weeds</a:t>
            </a:r>
          </a:p>
        </p:txBody>
      </p:sp>
      <p:sp>
        <p:nvSpPr>
          <p:cNvPr id="3" name="Content Placeholder 2"/>
          <p:cNvSpPr>
            <a:spLocks noGrp="1"/>
          </p:cNvSpPr>
          <p:nvPr>
            <p:ph idx="1"/>
          </p:nvPr>
        </p:nvSpPr>
        <p:spPr>
          <a:xfrm>
            <a:off x="445581" y="2121763"/>
            <a:ext cx="4965379" cy="3773010"/>
          </a:xfrm>
        </p:spPr>
        <p:txBody>
          <a:bodyPr>
            <a:normAutofit/>
          </a:bodyPr>
          <a:lstStyle/>
          <a:p>
            <a:pPr marL="514350" indent="-514350">
              <a:buFont typeface="+mj-lt"/>
              <a:buAutoNum type="arabicPeriod"/>
            </a:pPr>
            <a:r>
              <a:rPr lang="en-US" sz="2100" dirty="0"/>
              <a:t>Clean equipment between sites</a:t>
            </a:r>
          </a:p>
          <a:p>
            <a:pPr marL="514350" indent="-514350">
              <a:buFont typeface="+mj-lt"/>
              <a:buAutoNum type="arabicPeriod"/>
            </a:pPr>
            <a:r>
              <a:rPr lang="en-US" sz="2100" dirty="0"/>
              <a:t>Clean clothing between sites</a:t>
            </a:r>
          </a:p>
          <a:p>
            <a:pPr marL="514350" indent="-514350">
              <a:buFont typeface="+mj-lt"/>
              <a:buAutoNum type="arabicPeriod"/>
            </a:pPr>
            <a:r>
              <a:rPr lang="en-US" sz="2100" dirty="0"/>
              <a:t>Avoid creating conditions that promote growth</a:t>
            </a:r>
          </a:p>
          <a:p>
            <a:pPr marL="514350" indent="-514350">
              <a:buFont typeface="+mj-lt"/>
              <a:buAutoNum type="arabicPeriod"/>
            </a:pPr>
            <a:r>
              <a:rPr lang="en-US" sz="2100" dirty="0"/>
              <a:t>Educate crews</a:t>
            </a:r>
          </a:p>
          <a:p>
            <a:pPr marL="514350" indent="-514350">
              <a:buFont typeface="+mj-lt"/>
              <a:buAutoNum type="arabicPeriod"/>
            </a:pPr>
            <a:r>
              <a:rPr lang="en-US" sz="2100" dirty="0"/>
              <a:t>Report weeds in the field</a:t>
            </a:r>
          </a:p>
        </p:txBody>
      </p:sp>
    </p:spTree>
    <p:extLst>
      <p:ext uri="{BB962C8B-B14F-4D97-AF65-F5344CB8AC3E}">
        <p14:creationId xmlns:p14="http://schemas.microsoft.com/office/powerpoint/2010/main" val="141443912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1490" y="365125"/>
            <a:ext cx="3840085" cy="1692794"/>
          </a:xfrm>
        </p:spPr>
        <p:txBody>
          <a:bodyPr>
            <a:normAutofit/>
          </a:bodyPr>
          <a:lstStyle/>
          <a:p>
            <a:pPr>
              <a:lnSpc>
                <a:spcPct val="90000"/>
              </a:lnSpc>
            </a:pPr>
            <a:r>
              <a:rPr lang="en-US" sz="3700"/>
              <a:t>Clean equipment between sites</a:t>
            </a: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idx="1"/>
          </p:nvPr>
        </p:nvSpPr>
        <p:spPr>
          <a:xfrm>
            <a:off x="491490" y="2575034"/>
            <a:ext cx="3840085" cy="3462228"/>
          </a:xfrm>
        </p:spPr>
        <p:txBody>
          <a:bodyPr>
            <a:normAutofit/>
          </a:bodyPr>
          <a:lstStyle/>
          <a:p>
            <a:pPr>
              <a:lnSpc>
                <a:spcPct val="90000"/>
              </a:lnSpc>
            </a:pPr>
            <a:endParaRPr lang="en-US" sz="1500"/>
          </a:p>
          <a:p>
            <a:pPr>
              <a:lnSpc>
                <a:spcPct val="90000"/>
              </a:lnSpc>
            </a:pPr>
            <a:r>
              <a:rPr lang="en-US" sz="1500"/>
              <a:t>Before leaving a project site, remove dirt and plant parts from project equipment (dirt can carry seeds).</a:t>
            </a:r>
          </a:p>
          <a:p>
            <a:pPr>
              <a:lnSpc>
                <a:spcPct val="90000"/>
              </a:lnSpc>
            </a:pPr>
            <a:r>
              <a:rPr lang="en-US" sz="1500"/>
              <a:t>Identify locations where equipment can be field-washed with a water truck. Log field-washing locations using GPS so they can be checked in future years for weeds that may germinate.</a:t>
            </a:r>
          </a:p>
          <a:p>
            <a:pPr>
              <a:lnSpc>
                <a:spcPct val="90000"/>
              </a:lnSpc>
            </a:pPr>
            <a:r>
              <a:rPr lang="en-US" sz="1500"/>
              <a:t>Inspect and clean equipment at the storage yard before moving into a new project area.</a:t>
            </a:r>
          </a:p>
          <a:p>
            <a:pPr>
              <a:lnSpc>
                <a:spcPct val="90000"/>
              </a:lnSpc>
            </a:pPr>
            <a:r>
              <a:rPr lang="en-US" sz="1500"/>
              <a:t>Seeds and plant parts should be collected and incinerated or bagged and sent to a landfill.</a:t>
            </a:r>
          </a:p>
          <a:p>
            <a:pPr>
              <a:lnSpc>
                <a:spcPct val="90000"/>
              </a:lnSpc>
            </a:pPr>
            <a:endParaRPr lang="en-US" sz="1500"/>
          </a:p>
        </p:txBody>
      </p:sp>
      <p:pic>
        <p:nvPicPr>
          <p:cNvPr id="5" name="Picture 4" descr="A group of people on a dirt road&#10;&#10;Description generated with very high confidence">
            <a:extLst>
              <a:ext uri="{FF2B5EF4-FFF2-40B4-BE49-F238E27FC236}">
                <a16:creationId xmlns:a16="http://schemas.microsoft.com/office/drawing/2014/main" id="{3308B6DB-B6A2-4002-9947-68B59056654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52893275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solidFill>
                  <a:schemeClr val="bg1"/>
                </a:solidFill>
              </a:rPr>
              <a:t>Clean clothes between sites</a:t>
            </a:r>
            <a:endParaRPr lang="en-US" dirty="0">
              <a:solidFill>
                <a:schemeClr val="bg1"/>
              </a:solidFill>
            </a:endParaRPr>
          </a:p>
        </p:txBody>
      </p:sp>
      <p:sp>
        <p:nvSpPr>
          <p:cNvPr id="3" name="Content Placeholder 2"/>
          <p:cNvSpPr>
            <a:spLocks noGrp="1"/>
          </p:cNvSpPr>
          <p:nvPr>
            <p:ph idx="1"/>
          </p:nvPr>
        </p:nvSpPr>
        <p:spPr>
          <a:xfrm>
            <a:off x="4932040" y="1600200"/>
            <a:ext cx="3754760" cy="4525963"/>
          </a:xfrm>
        </p:spPr>
        <p:txBody>
          <a:bodyPr/>
          <a:lstStyle/>
          <a:p>
            <a:r>
              <a:rPr lang="en-US" dirty="0">
                <a:solidFill>
                  <a:schemeClr val="bg1"/>
                </a:solidFill>
              </a:rPr>
              <a:t>Weed seeds stick to clothing and shoes.</a:t>
            </a:r>
          </a:p>
          <a:p>
            <a:r>
              <a:rPr lang="en-US" dirty="0">
                <a:solidFill>
                  <a:schemeClr val="bg1"/>
                </a:solidFill>
              </a:rPr>
              <a:t>Hoof picks can be used to remove mud from the soles of boots.</a:t>
            </a:r>
          </a:p>
        </p:txBody>
      </p:sp>
      <p:pic>
        <p:nvPicPr>
          <p:cNvPr id="5" name="Picture 4" descr="A picture containing person, man, outdoor, ground&#10;&#10;Description generated with very high confidence">
            <a:extLst>
              <a:ext uri="{FF2B5EF4-FFF2-40B4-BE49-F238E27FC236}">
                <a16:creationId xmlns:a16="http://schemas.microsoft.com/office/drawing/2014/main" id="{3F6C605E-8C7D-4A27-B5C0-387EAACE7E9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579402"/>
            <a:ext cx="4750633" cy="5278598"/>
          </a:xfrm>
          <a:prstGeom prst="rect">
            <a:avLst/>
          </a:prstGeom>
        </p:spPr>
      </p:pic>
    </p:spTree>
    <p:extLst>
      <p:ext uri="{BB962C8B-B14F-4D97-AF65-F5344CB8AC3E}">
        <p14:creationId xmlns:p14="http://schemas.microsoft.com/office/powerpoint/2010/main" val="352630183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pile of rocks&#10;&#10;Description generated with very high confidence">
            <a:extLst>
              <a:ext uri="{FF2B5EF4-FFF2-40B4-BE49-F238E27FC236}">
                <a16:creationId xmlns:a16="http://schemas.microsoft.com/office/drawing/2014/main" id="{7B400B8D-FF8E-4B3F-9AFE-2F4A354F2D2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9143980" cy="6857990"/>
          </a:xfrm>
          <a:prstGeom prst="rect">
            <a:avLst/>
          </a:prstGeom>
        </p:spPr>
      </p:pic>
      <p:sp>
        <p:nvSpPr>
          <p:cNvPr id="15" name="Rectangle 14">
            <a:extLst>
              <a:ext uri="{FF2B5EF4-FFF2-40B4-BE49-F238E27FC236}">
                <a16:creationId xmlns:a16="http://schemas.microsoft.com/office/drawing/2014/main" id="{724CD679-7405-4CD3-A92A-9469F279A5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430169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08A570-C20E-4356-9134-06452BFBE22C}"/>
              </a:ext>
            </a:extLst>
          </p:cNvPr>
          <p:cNvSpPr>
            <a:spLocks noGrp="1"/>
          </p:cNvSpPr>
          <p:nvPr>
            <p:ph type="title"/>
          </p:nvPr>
        </p:nvSpPr>
        <p:spPr>
          <a:xfrm>
            <a:off x="446103" y="640263"/>
            <a:ext cx="3915950" cy="1344975"/>
          </a:xfrm>
        </p:spPr>
        <p:txBody>
          <a:bodyPr>
            <a:normAutofit/>
          </a:bodyPr>
          <a:lstStyle/>
          <a:p>
            <a:pPr>
              <a:lnSpc>
                <a:spcPct val="90000"/>
              </a:lnSpc>
            </a:pPr>
            <a:r>
              <a:rPr lang="en-US" sz="3000"/>
              <a:t>Avoid creating conditions that promote weed growth</a:t>
            </a:r>
          </a:p>
        </p:txBody>
      </p:sp>
      <p:sp>
        <p:nvSpPr>
          <p:cNvPr id="3" name="Content Placeholder 2">
            <a:extLst>
              <a:ext uri="{FF2B5EF4-FFF2-40B4-BE49-F238E27FC236}">
                <a16:creationId xmlns:a16="http://schemas.microsoft.com/office/drawing/2014/main" id="{DDB8A48E-6385-496E-92FD-6D32D7916116}"/>
              </a:ext>
            </a:extLst>
          </p:cNvPr>
          <p:cNvSpPr>
            <a:spLocks noGrp="1"/>
          </p:cNvSpPr>
          <p:nvPr>
            <p:ph idx="1"/>
          </p:nvPr>
        </p:nvSpPr>
        <p:spPr>
          <a:xfrm>
            <a:off x="445582" y="2121763"/>
            <a:ext cx="3926618" cy="3773010"/>
          </a:xfrm>
        </p:spPr>
        <p:txBody>
          <a:bodyPr>
            <a:normAutofit/>
          </a:bodyPr>
          <a:lstStyle/>
          <a:p>
            <a:r>
              <a:rPr lang="en-US" sz="2100"/>
              <a:t>Minimize soil disturbance when using heavy equipment to skid and pile logs or trees.</a:t>
            </a:r>
          </a:p>
          <a:p>
            <a:r>
              <a:rPr lang="en-US" sz="2100"/>
              <a:t>Retain shade to the extent possible to suppress weeds that will thrive in open sunny areas.</a:t>
            </a:r>
          </a:p>
          <a:p>
            <a:r>
              <a:rPr lang="en-US" sz="2100"/>
              <a:t>Retain native vegetation and topsoil as much as possible.</a:t>
            </a:r>
          </a:p>
        </p:txBody>
      </p:sp>
    </p:spTree>
    <p:extLst>
      <p:ext uri="{BB962C8B-B14F-4D97-AF65-F5344CB8AC3E}">
        <p14:creationId xmlns:p14="http://schemas.microsoft.com/office/powerpoint/2010/main" val="260583893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group of people in a forest&#10;&#10;Description generated with high confidence">
            <a:extLst>
              <a:ext uri="{FF2B5EF4-FFF2-40B4-BE49-F238E27FC236}">
                <a16:creationId xmlns:a16="http://schemas.microsoft.com/office/drawing/2014/main" id="{FBEA2229-A921-4B10-AD54-E0D2921768F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9143980" cy="6857990"/>
          </a:xfrm>
          <a:prstGeom prst="rect">
            <a:avLst/>
          </a:prstGeom>
        </p:spPr>
      </p:pic>
      <p:sp>
        <p:nvSpPr>
          <p:cNvPr id="11" name="Rectangle 10">
            <a:extLst>
              <a:ext uri="{FF2B5EF4-FFF2-40B4-BE49-F238E27FC236}">
                <a16:creationId xmlns:a16="http://schemas.microsoft.com/office/drawing/2014/main" id="{724CD679-7405-4CD3-A92A-9469F279A5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430169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5AD47D-4AD4-46C6-B302-4243631112BC}"/>
              </a:ext>
            </a:extLst>
          </p:cNvPr>
          <p:cNvSpPr>
            <a:spLocks noGrp="1"/>
          </p:cNvSpPr>
          <p:nvPr>
            <p:ph type="title"/>
          </p:nvPr>
        </p:nvSpPr>
        <p:spPr>
          <a:xfrm>
            <a:off x="446103" y="640263"/>
            <a:ext cx="3915950" cy="1344975"/>
          </a:xfrm>
        </p:spPr>
        <p:txBody>
          <a:bodyPr>
            <a:normAutofit/>
          </a:bodyPr>
          <a:lstStyle/>
          <a:p>
            <a:r>
              <a:rPr lang="en-US" sz="3500"/>
              <a:t>Educate Crews</a:t>
            </a:r>
          </a:p>
        </p:txBody>
      </p:sp>
      <p:sp>
        <p:nvSpPr>
          <p:cNvPr id="3" name="Content Placeholder 2">
            <a:extLst>
              <a:ext uri="{FF2B5EF4-FFF2-40B4-BE49-F238E27FC236}">
                <a16:creationId xmlns:a16="http://schemas.microsoft.com/office/drawing/2014/main" id="{363ED61A-3187-4168-8B11-0934FB92C253}"/>
              </a:ext>
            </a:extLst>
          </p:cNvPr>
          <p:cNvSpPr>
            <a:spLocks noGrp="1"/>
          </p:cNvSpPr>
          <p:nvPr>
            <p:ph idx="1"/>
          </p:nvPr>
        </p:nvSpPr>
        <p:spPr>
          <a:xfrm>
            <a:off x="445582" y="2121763"/>
            <a:ext cx="3926618" cy="3773010"/>
          </a:xfrm>
        </p:spPr>
        <p:txBody>
          <a:bodyPr>
            <a:normAutofit/>
          </a:bodyPr>
          <a:lstStyle/>
          <a:p>
            <a:r>
              <a:rPr lang="en-US" sz="2100" dirty="0"/>
              <a:t>Make sure everyone knows standard practices for cleaning clothes and equipment. </a:t>
            </a:r>
          </a:p>
          <a:p>
            <a:r>
              <a:rPr lang="en-US" sz="2100" dirty="0"/>
              <a:t>Distribute materials for identifying weeds.</a:t>
            </a:r>
          </a:p>
          <a:p>
            <a:endParaRPr lang="en-US" sz="2100" dirty="0"/>
          </a:p>
        </p:txBody>
      </p:sp>
    </p:spTree>
    <p:extLst>
      <p:ext uri="{BB962C8B-B14F-4D97-AF65-F5344CB8AC3E}">
        <p14:creationId xmlns:p14="http://schemas.microsoft.com/office/powerpoint/2010/main" val="232654917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lant in a forest&#10;&#10;Description automatically generated">
            <a:extLst>
              <a:ext uri="{FF2B5EF4-FFF2-40B4-BE49-F238E27FC236}">
                <a16:creationId xmlns:a16="http://schemas.microsoft.com/office/drawing/2014/main" id="{CBE61EDC-6497-4EBA-9F6D-1CFF2241F3DF}"/>
              </a:ext>
            </a:extLst>
          </p:cNvPr>
          <p:cNvPicPr>
            <a:picLocks noChangeAspect="1"/>
          </p:cNvPicPr>
          <p:nvPr/>
        </p:nvPicPr>
        <p:blipFill rotWithShape="1">
          <a:blip r:embed="rId3">
            <a:extLst>
              <a:ext uri="{28A0092B-C50C-407E-A947-70E740481C1C}">
                <a14:useLocalDpi xmlns:a14="http://schemas.microsoft.com/office/drawing/2010/main" val="0"/>
              </a:ext>
            </a:extLst>
          </a:blip>
          <a:srcRect r="9091" b="9091"/>
          <a:stretch/>
        </p:blipFill>
        <p:spPr>
          <a:xfrm>
            <a:off x="20" y="10"/>
            <a:ext cx="9143980" cy="6857990"/>
          </a:xfrm>
          <a:prstGeom prst="rect">
            <a:avLst/>
          </a:prstGeom>
        </p:spPr>
      </p:pic>
      <p:sp>
        <p:nvSpPr>
          <p:cNvPr id="29" name="Rectangle 28">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6"/>
            <a:ext cx="5398329"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CC4C91-3D89-487E-9C47-922C54A620FC}"/>
              </a:ext>
            </a:extLst>
          </p:cNvPr>
          <p:cNvSpPr>
            <a:spLocks noGrp="1"/>
          </p:cNvSpPr>
          <p:nvPr>
            <p:ph type="title"/>
          </p:nvPr>
        </p:nvSpPr>
        <p:spPr>
          <a:xfrm>
            <a:off x="446103" y="640263"/>
            <a:ext cx="4964858" cy="1344975"/>
          </a:xfrm>
        </p:spPr>
        <p:txBody>
          <a:bodyPr>
            <a:normAutofit/>
          </a:bodyPr>
          <a:lstStyle/>
          <a:p>
            <a:r>
              <a:rPr lang="en-US" sz="3500"/>
              <a:t>Report weeds in the field</a:t>
            </a:r>
          </a:p>
        </p:txBody>
      </p:sp>
      <p:sp>
        <p:nvSpPr>
          <p:cNvPr id="14" name="Content Placeholder 2">
            <a:extLst>
              <a:ext uri="{FF2B5EF4-FFF2-40B4-BE49-F238E27FC236}">
                <a16:creationId xmlns:a16="http://schemas.microsoft.com/office/drawing/2014/main" id="{29B98072-AB28-48E1-925F-04E3CA743C6E}"/>
              </a:ext>
            </a:extLst>
          </p:cNvPr>
          <p:cNvSpPr>
            <a:spLocks noGrp="1"/>
          </p:cNvSpPr>
          <p:nvPr>
            <p:ph idx="1"/>
          </p:nvPr>
        </p:nvSpPr>
        <p:spPr>
          <a:xfrm>
            <a:off x="445581" y="2121763"/>
            <a:ext cx="4965379" cy="3773010"/>
          </a:xfrm>
        </p:spPr>
        <p:txBody>
          <a:bodyPr>
            <a:normAutofit/>
          </a:bodyPr>
          <a:lstStyle/>
          <a:p>
            <a:endParaRPr lang="en-US" sz="2100"/>
          </a:p>
          <a:p>
            <a:r>
              <a:rPr lang="en-US" sz="2100"/>
              <a:t>Log the location through the online Calflora plant mapper, using their Observer Pro app on your smartphone. </a:t>
            </a:r>
          </a:p>
          <a:p>
            <a:r>
              <a:rPr lang="en-US" sz="2100"/>
              <a:t>Alert the appropriate contact</a:t>
            </a:r>
          </a:p>
          <a:p>
            <a:endParaRPr lang="en-US" sz="2100"/>
          </a:p>
        </p:txBody>
      </p:sp>
    </p:spTree>
    <p:extLst>
      <p:ext uri="{BB962C8B-B14F-4D97-AF65-F5344CB8AC3E}">
        <p14:creationId xmlns:p14="http://schemas.microsoft.com/office/powerpoint/2010/main" val="1096422697"/>
      </p:ext>
    </p:extLst>
  </p:cSld>
  <p:clrMapOvr>
    <a:masterClrMapping/>
  </p:clrMapOvr>
  <p:transition>
    <p:fade/>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606</Words>
  <Application>Microsoft Office PowerPoint</Application>
  <PresentationFormat>On-screen Show (4:3)</PresentationFormat>
  <Paragraphs>88</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Myriad Pro</vt:lpstr>
      <vt:lpstr>Default Design</vt:lpstr>
      <vt:lpstr>Stopping Weeds: Guidelines for tree removal contractors</vt:lpstr>
      <vt:lpstr>Understanding the problem: invasive plants…</vt:lpstr>
      <vt:lpstr>Understanding the problem: stop the spread</vt:lpstr>
      <vt:lpstr>Best Management Practices  to prevent spreading weeds</vt:lpstr>
      <vt:lpstr>Clean equipment between sites</vt:lpstr>
      <vt:lpstr>Clean clothes between sites</vt:lpstr>
      <vt:lpstr>Avoid creating conditions that promote weed growth</vt:lpstr>
      <vt:lpstr>Educate Crews</vt:lpstr>
      <vt:lpstr>Report weeds in the field</vt:lpstr>
      <vt:lpstr>Top Central Sierra Weeds</vt:lpstr>
      <vt:lpstr>Top Central Sierra Weeds</vt:lpstr>
      <vt:lpstr>Thank you! For more information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Stopping Weeds: Guidelines for tree removal contractors</dc:title>
  <dc:creator>Claire Meyler</dc:creator>
  <cp:lastModifiedBy>Claire Meyler</cp:lastModifiedBy>
  <cp:revision>1</cp:revision>
  <dcterms:created xsi:type="dcterms:W3CDTF">2018-12-11T18:44:21Z</dcterms:created>
  <dcterms:modified xsi:type="dcterms:W3CDTF">2018-12-11T18:44:40Z</dcterms:modified>
</cp:coreProperties>
</file>